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notesMasterIdLst>
    <p:notesMasterId r:id="rId28"/>
  </p:notesMasterIdLst>
  <p:sldIdLst>
    <p:sldId id="333" r:id="rId5"/>
    <p:sldId id="259" r:id="rId6"/>
    <p:sldId id="256" r:id="rId7"/>
    <p:sldId id="325" r:id="rId8"/>
    <p:sldId id="258" r:id="rId9"/>
    <p:sldId id="272" r:id="rId10"/>
    <p:sldId id="273" r:id="rId11"/>
    <p:sldId id="300" r:id="rId12"/>
    <p:sldId id="261" r:id="rId13"/>
    <p:sldId id="263" r:id="rId14"/>
    <p:sldId id="292" r:id="rId15"/>
    <p:sldId id="260" r:id="rId16"/>
    <p:sldId id="329" r:id="rId17"/>
    <p:sldId id="331" r:id="rId18"/>
    <p:sldId id="330" r:id="rId19"/>
    <p:sldId id="304" r:id="rId20"/>
    <p:sldId id="262" r:id="rId21"/>
    <p:sldId id="265" r:id="rId22"/>
    <p:sldId id="326" r:id="rId23"/>
    <p:sldId id="268" r:id="rId24"/>
    <p:sldId id="269" r:id="rId25"/>
    <p:sldId id="305" r:id="rId26"/>
    <p:sldId id="323" r:id="rId27"/>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85899" autoAdjust="0"/>
  </p:normalViewPr>
  <p:slideViewPr>
    <p:cSldViewPr snapToGrid="0">
      <p:cViewPr varScale="1">
        <p:scale>
          <a:sx n="65" d="100"/>
          <a:sy n="65" d="100"/>
        </p:scale>
        <p:origin x="91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8" d="100"/>
          <a:sy n="108" d="100"/>
        </p:scale>
        <p:origin x="246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FFFF00"/>
                </a:solidFill>
              </a:rPr>
              <a:t>Nevada Division of Minerals Permitted</a:t>
            </a:r>
            <a:r>
              <a:rPr lang="en-US" baseline="0" dirty="0">
                <a:solidFill>
                  <a:srgbClr val="FFFF00"/>
                </a:solidFill>
              </a:rPr>
              <a:t> &amp; Drilled </a:t>
            </a:r>
            <a:r>
              <a:rPr lang="en-US" sz="1800" b="1" i="0" u="none" strike="noStrike" baseline="0" dirty="0">
                <a:solidFill>
                  <a:srgbClr val="FFFF00"/>
                </a:solidFill>
                <a:effectLst/>
              </a:rPr>
              <a:t>Geothermal Wells </a:t>
            </a:r>
            <a:endParaRPr lang="en-US" dirty="0">
              <a:solidFill>
                <a:srgbClr val="FFFF00"/>
              </a:solidFill>
            </a:endParaRPr>
          </a:p>
        </c:rich>
      </c:tx>
      <c:layout>
        <c:manualLayout>
          <c:xMode val="edge"/>
          <c:yMode val="edge"/>
          <c:x val="0.13782235150973632"/>
          <c:y val="2.6536027760767505E-2"/>
        </c:manualLayout>
      </c:layout>
      <c:overlay val="0"/>
    </c:title>
    <c:autoTitleDeleted val="0"/>
    <c:plotArea>
      <c:layout>
        <c:manualLayout>
          <c:layoutTarget val="inner"/>
          <c:xMode val="edge"/>
          <c:yMode val="edge"/>
          <c:x val="2.9767011715411781E-2"/>
          <c:y val="0.12473331372463929"/>
          <c:w val="0.75385645701443993"/>
          <c:h val="0.73744344418674546"/>
        </c:manualLayout>
      </c:layout>
      <c:barChart>
        <c:barDir val="col"/>
        <c:grouping val="stacked"/>
        <c:varyColors val="0"/>
        <c:ser>
          <c:idx val="1"/>
          <c:order val="0"/>
          <c:tx>
            <c:strRef>
              <c:f>WellsDrilledByType2!$F$1</c:f>
              <c:strCache>
                <c:ptCount val="1"/>
                <c:pt idx="0">
                  <c:v>Commercial Injection (15)</c:v>
                </c:pt>
              </c:strCache>
            </c:strRef>
          </c:tx>
          <c:spPr>
            <a:solidFill>
              <a:schemeClr val="bg1">
                <a:lumMod val="7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WellsDrilledByType2!$F$4:$F$119</c:f>
              <c:numCache>
                <c:formatCode>General</c:formatCode>
                <c:ptCount val="116"/>
                <c:pt idx="0">
                  <c:v>1</c:v>
                </c:pt>
                <c:pt idx="3">
                  <c:v>0</c:v>
                </c:pt>
                <c:pt idx="6">
                  <c:v>6</c:v>
                </c:pt>
                <c:pt idx="9">
                  <c:v>1</c:v>
                </c:pt>
                <c:pt idx="12">
                  <c:v>1</c:v>
                </c:pt>
                <c:pt idx="15">
                  <c:v>0</c:v>
                </c:pt>
                <c:pt idx="18">
                  <c:v>0</c:v>
                </c:pt>
                <c:pt idx="21">
                  <c:v>0</c:v>
                </c:pt>
                <c:pt idx="24">
                  <c:v>1</c:v>
                </c:pt>
                <c:pt idx="27">
                  <c:v>2</c:v>
                </c:pt>
                <c:pt idx="30">
                  <c:v>1</c:v>
                </c:pt>
                <c:pt idx="33">
                  <c:v>0</c:v>
                </c:pt>
                <c:pt idx="36">
                  <c:v>0</c:v>
                </c:pt>
                <c:pt idx="39">
                  <c:v>0</c:v>
                </c:pt>
                <c:pt idx="42">
                  <c:v>0</c:v>
                </c:pt>
                <c:pt idx="45">
                  <c:v>0</c:v>
                </c:pt>
                <c:pt idx="48">
                  <c:v>0</c:v>
                </c:pt>
                <c:pt idx="51">
                  <c:v>0</c:v>
                </c:pt>
                <c:pt idx="54">
                  <c:v>0</c:v>
                </c:pt>
                <c:pt idx="57">
                  <c:v>0</c:v>
                </c:pt>
                <c:pt idx="60">
                  <c:v>1</c:v>
                </c:pt>
                <c:pt idx="63">
                  <c:v>1</c:v>
                </c:pt>
                <c:pt idx="66">
                  <c:v>0</c:v>
                </c:pt>
                <c:pt idx="69">
                  <c:v>0</c:v>
                </c:pt>
                <c:pt idx="72">
                  <c:v>0</c:v>
                </c:pt>
                <c:pt idx="75">
                  <c:v>0</c:v>
                </c:pt>
                <c:pt idx="78">
                  <c:v>0</c:v>
                </c:pt>
                <c:pt idx="81">
                  <c:v>0</c:v>
                </c:pt>
                <c:pt idx="84">
                  <c:v>0</c:v>
                </c:pt>
                <c:pt idx="87">
                  <c:v>0</c:v>
                </c:pt>
                <c:pt idx="90">
                  <c:v>0</c:v>
                </c:pt>
                <c:pt idx="93">
                  <c:v>0</c:v>
                </c:pt>
                <c:pt idx="96">
                  <c:v>0</c:v>
                </c:pt>
                <c:pt idx="99">
                  <c:v>0</c:v>
                </c:pt>
                <c:pt idx="102">
                  <c:v>0</c:v>
                </c:pt>
                <c:pt idx="105">
                  <c:v>0</c:v>
                </c:pt>
                <c:pt idx="108">
                  <c:v>0</c:v>
                </c:pt>
                <c:pt idx="111">
                  <c:v>0</c:v>
                </c:pt>
                <c:pt idx="114">
                  <c:v>0</c:v>
                </c:pt>
              </c:numCache>
            </c:numRef>
          </c:val>
          <c:extLst>
            <c:ext xmlns:c16="http://schemas.microsoft.com/office/drawing/2014/chart" uri="{C3380CC4-5D6E-409C-BE32-E72D297353CC}">
              <c16:uniqueId val="{00000000-6AFD-4AEB-B4C2-081AB965EE3E}"/>
            </c:ext>
          </c:extLst>
        </c:ser>
        <c:ser>
          <c:idx val="2"/>
          <c:order val="1"/>
          <c:tx>
            <c:strRef>
              <c:f>WellsDrilledByType2!$E$1</c:f>
              <c:strCache>
                <c:ptCount val="1"/>
                <c:pt idx="0">
                  <c:v>Commercial Production (20)</c:v>
                </c:pt>
              </c:strCache>
            </c:strRef>
          </c:tx>
          <c:spPr>
            <a:solidFill>
              <a:schemeClr val="bg1">
                <a:lumMod val="7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WellsDrilledByType2!$E$4:$E$119</c:f>
              <c:numCache>
                <c:formatCode>General</c:formatCode>
                <c:ptCount val="116"/>
                <c:pt idx="0">
                  <c:v>1</c:v>
                </c:pt>
                <c:pt idx="3">
                  <c:v>2</c:v>
                </c:pt>
                <c:pt idx="6">
                  <c:v>3</c:v>
                </c:pt>
                <c:pt idx="9">
                  <c:v>3</c:v>
                </c:pt>
                <c:pt idx="12">
                  <c:v>1</c:v>
                </c:pt>
                <c:pt idx="15">
                  <c:v>2</c:v>
                </c:pt>
                <c:pt idx="18">
                  <c:v>0</c:v>
                </c:pt>
                <c:pt idx="21">
                  <c:v>0</c:v>
                </c:pt>
                <c:pt idx="24">
                  <c:v>2</c:v>
                </c:pt>
                <c:pt idx="27">
                  <c:v>0</c:v>
                </c:pt>
                <c:pt idx="30">
                  <c:v>0</c:v>
                </c:pt>
                <c:pt idx="33">
                  <c:v>0</c:v>
                </c:pt>
                <c:pt idx="36">
                  <c:v>0</c:v>
                </c:pt>
                <c:pt idx="39">
                  <c:v>0</c:v>
                </c:pt>
                <c:pt idx="42">
                  <c:v>0</c:v>
                </c:pt>
                <c:pt idx="45">
                  <c:v>0</c:v>
                </c:pt>
                <c:pt idx="48">
                  <c:v>0</c:v>
                </c:pt>
                <c:pt idx="51">
                  <c:v>0</c:v>
                </c:pt>
                <c:pt idx="54">
                  <c:v>0</c:v>
                </c:pt>
                <c:pt idx="57">
                  <c:v>0</c:v>
                </c:pt>
                <c:pt idx="60">
                  <c:v>1</c:v>
                </c:pt>
                <c:pt idx="63">
                  <c:v>1</c:v>
                </c:pt>
                <c:pt idx="66">
                  <c:v>0</c:v>
                </c:pt>
                <c:pt idx="69">
                  <c:v>2</c:v>
                </c:pt>
                <c:pt idx="72">
                  <c:v>1</c:v>
                </c:pt>
                <c:pt idx="75">
                  <c:v>0</c:v>
                </c:pt>
                <c:pt idx="78">
                  <c:v>1</c:v>
                </c:pt>
                <c:pt idx="81">
                  <c:v>0</c:v>
                </c:pt>
                <c:pt idx="84">
                  <c:v>0</c:v>
                </c:pt>
                <c:pt idx="87">
                  <c:v>0</c:v>
                </c:pt>
                <c:pt idx="90">
                  <c:v>0</c:v>
                </c:pt>
                <c:pt idx="93">
                  <c:v>0</c:v>
                </c:pt>
                <c:pt idx="96">
                  <c:v>0</c:v>
                </c:pt>
                <c:pt idx="99">
                  <c:v>0</c:v>
                </c:pt>
                <c:pt idx="102">
                  <c:v>0</c:v>
                </c:pt>
                <c:pt idx="105">
                  <c:v>0</c:v>
                </c:pt>
                <c:pt idx="108">
                  <c:v>0</c:v>
                </c:pt>
                <c:pt idx="111">
                  <c:v>0</c:v>
                </c:pt>
                <c:pt idx="114">
                  <c:v>0</c:v>
                </c:pt>
              </c:numCache>
            </c:numRef>
          </c:val>
          <c:extLst>
            <c:ext xmlns:c16="http://schemas.microsoft.com/office/drawing/2014/chart" uri="{C3380CC4-5D6E-409C-BE32-E72D297353CC}">
              <c16:uniqueId val="{00000001-6AFD-4AEB-B4C2-081AB965EE3E}"/>
            </c:ext>
          </c:extLst>
        </c:ser>
        <c:ser>
          <c:idx val="3"/>
          <c:order val="2"/>
          <c:tx>
            <c:strRef>
              <c:f>WellsDrilledByType2!$G$1</c:f>
              <c:strCache>
                <c:ptCount val="1"/>
                <c:pt idx="0">
                  <c:v>Domestic (120)</c:v>
                </c:pt>
              </c:strCache>
            </c:strRef>
          </c:tx>
          <c:spPr>
            <a:solidFill>
              <a:schemeClr val="bg1">
                <a:lumMod val="7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WellsDrilledByType2!$G$4:$G$119</c:f>
              <c:numCache>
                <c:formatCode>General</c:formatCode>
                <c:ptCount val="116"/>
                <c:pt idx="0">
                  <c:v>12</c:v>
                </c:pt>
                <c:pt idx="3">
                  <c:v>11</c:v>
                </c:pt>
                <c:pt idx="6">
                  <c:v>8</c:v>
                </c:pt>
                <c:pt idx="9">
                  <c:v>5</c:v>
                </c:pt>
                <c:pt idx="12">
                  <c:v>9</c:v>
                </c:pt>
                <c:pt idx="15">
                  <c:v>5</c:v>
                </c:pt>
                <c:pt idx="18">
                  <c:v>1</c:v>
                </c:pt>
                <c:pt idx="21">
                  <c:v>3</c:v>
                </c:pt>
                <c:pt idx="24">
                  <c:v>6</c:v>
                </c:pt>
                <c:pt idx="27">
                  <c:v>3</c:v>
                </c:pt>
                <c:pt idx="30">
                  <c:v>0</c:v>
                </c:pt>
                <c:pt idx="33">
                  <c:v>0</c:v>
                </c:pt>
                <c:pt idx="36">
                  <c:v>1</c:v>
                </c:pt>
                <c:pt idx="39">
                  <c:v>2</c:v>
                </c:pt>
                <c:pt idx="42">
                  <c:v>1</c:v>
                </c:pt>
                <c:pt idx="45">
                  <c:v>1</c:v>
                </c:pt>
                <c:pt idx="48">
                  <c:v>0</c:v>
                </c:pt>
                <c:pt idx="51">
                  <c:v>2</c:v>
                </c:pt>
                <c:pt idx="54">
                  <c:v>2</c:v>
                </c:pt>
                <c:pt idx="57">
                  <c:v>4</c:v>
                </c:pt>
                <c:pt idx="60">
                  <c:v>2</c:v>
                </c:pt>
                <c:pt idx="63">
                  <c:v>3</c:v>
                </c:pt>
                <c:pt idx="66">
                  <c:v>3</c:v>
                </c:pt>
                <c:pt idx="69">
                  <c:v>10</c:v>
                </c:pt>
                <c:pt idx="72">
                  <c:v>2</c:v>
                </c:pt>
                <c:pt idx="75">
                  <c:v>3</c:v>
                </c:pt>
                <c:pt idx="78">
                  <c:v>2</c:v>
                </c:pt>
                <c:pt idx="81">
                  <c:v>0</c:v>
                </c:pt>
                <c:pt idx="84">
                  <c:v>1</c:v>
                </c:pt>
                <c:pt idx="87">
                  <c:v>8</c:v>
                </c:pt>
                <c:pt idx="90">
                  <c:v>8</c:v>
                </c:pt>
                <c:pt idx="93">
                  <c:v>0</c:v>
                </c:pt>
                <c:pt idx="96">
                  <c:v>2</c:v>
                </c:pt>
                <c:pt idx="99">
                  <c:v>0</c:v>
                </c:pt>
                <c:pt idx="102">
                  <c:v>0</c:v>
                </c:pt>
                <c:pt idx="105">
                  <c:v>0</c:v>
                </c:pt>
                <c:pt idx="108">
                  <c:v>0</c:v>
                </c:pt>
                <c:pt idx="111">
                  <c:v>0</c:v>
                </c:pt>
                <c:pt idx="114">
                  <c:v>0</c:v>
                </c:pt>
              </c:numCache>
            </c:numRef>
          </c:val>
          <c:extLst>
            <c:ext xmlns:c16="http://schemas.microsoft.com/office/drawing/2014/chart" uri="{C3380CC4-5D6E-409C-BE32-E72D297353CC}">
              <c16:uniqueId val="{00000002-6AFD-4AEB-B4C2-081AB965EE3E}"/>
            </c:ext>
          </c:extLst>
        </c:ser>
        <c:ser>
          <c:idx val="4"/>
          <c:order val="3"/>
          <c:tx>
            <c:strRef>
              <c:f>WellsDrilledByType2!$H$1</c:f>
              <c:strCache>
                <c:ptCount val="1"/>
                <c:pt idx="0">
                  <c:v>Industrial Injection (216)</c:v>
                </c:pt>
              </c:strCache>
            </c:strRef>
          </c:tx>
          <c:spPr>
            <a:solidFill>
              <a:schemeClr val="tx2">
                <a:lumMod val="20000"/>
                <a:lumOff val="80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WellsDrilledByType2!$H$4:$H$119</c:f>
              <c:numCache>
                <c:formatCode>General</c:formatCode>
                <c:ptCount val="116"/>
                <c:pt idx="0">
                  <c:v>2</c:v>
                </c:pt>
                <c:pt idx="3">
                  <c:v>9</c:v>
                </c:pt>
                <c:pt idx="6">
                  <c:v>6</c:v>
                </c:pt>
                <c:pt idx="9">
                  <c:v>10</c:v>
                </c:pt>
                <c:pt idx="12">
                  <c:v>8</c:v>
                </c:pt>
                <c:pt idx="15">
                  <c:v>8</c:v>
                </c:pt>
                <c:pt idx="18">
                  <c:v>8</c:v>
                </c:pt>
                <c:pt idx="21">
                  <c:v>8</c:v>
                </c:pt>
                <c:pt idx="24">
                  <c:v>4</c:v>
                </c:pt>
                <c:pt idx="27">
                  <c:v>2</c:v>
                </c:pt>
                <c:pt idx="30">
                  <c:v>0</c:v>
                </c:pt>
                <c:pt idx="33">
                  <c:v>0</c:v>
                </c:pt>
                <c:pt idx="36">
                  <c:v>0</c:v>
                </c:pt>
                <c:pt idx="39">
                  <c:v>6</c:v>
                </c:pt>
                <c:pt idx="42">
                  <c:v>0</c:v>
                </c:pt>
                <c:pt idx="45">
                  <c:v>0</c:v>
                </c:pt>
                <c:pt idx="48">
                  <c:v>0</c:v>
                </c:pt>
                <c:pt idx="51">
                  <c:v>0</c:v>
                </c:pt>
                <c:pt idx="54">
                  <c:v>3</c:v>
                </c:pt>
                <c:pt idx="57">
                  <c:v>3</c:v>
                </c:pt>
                <c:pt idx="60">
                  <c:v>7</c:v>
                </c:pt>
                <c:pt idx="63">
                  <c:v>3</c:v>
                </c:pt>
                <c:pt idx="66">
                  <c:v>18</c:v>
                </c:pt>
                <c:pt idx="69">
                  <c:v>23</c:v>
                </c:pt>
                <c:pt idx="72">
                  <c:v>16</c:v>
                </c:pt>
                <c:pt idx="75">
                  <c:v>12</c:v>
                </c:pt>
                <c:pt idx="78">
                  <c:v>9</c:v>
                </c:pt>
                <c:pt idx="81">
                  <c:v>8</c:v>
                </c:pt>
                <c:pt idx="84">
                  <c:v>2</c:v>
                </c:pt>
                <c:pt idx="87">
                  <c:v>3</c:v>
                </c:pt>
                <c:pt idx="90">
                  <c:v>3</c:v>
                </c:pt>
                <c:pt idx="93">
                  <c:v>4</c:v>
                </c:pt>
                <c:pt idx="96">
                  <c:v>4</c:v>
                </c:pt>
                <c:pt idx="99">
                  <c:v>1</c:v>
                </c:pt>
                <c:pt idx="102">
                  <c:v>3</c:v>
                </c:pt>
                <c:pt idx="105">
                  <c:v>2</c:v>
                </c:pt>
                <c:pt idx="108">
                  <c:v>10</c:v>
                </c:pt>
                <c:pt idx="111">
                  <c:v>10</c:v>
                </c:pt>
                <c:pt idx="114">
                  <c:v>1</c:v>
                </c:pt>
              </c:numCache>
            </c:numRef>
          </c:val>
          <c:extLst>
            <c:ext xmlns:c16="http://schemas.microsoft.com/office/drawing/2014/chart" uri="{C3380CC4-5D6E-409C-BE32-E72D297353CC}">
              <c16:uniqueId val="{00000003-6AFD-4AEB-B4C2-081AB965EE3E}"/>
            </c:ext>
          </c:extLst>
        </c:ser>
        <c:ser>
          <c:idx val="5"/>
          <c:order val="4"/>
          <c:tx>
            <c:strRef>
              <c:f>WellsDrilledByType2!$I$1</c:f>
              <c:strCache>
                <c:ptCount val="1"/>
                <c:pt idx="0">
                  <c:v>Industrial Production (352)</c:v>
                </c:pt>
              </c:strCache>
            </c:strRef>
          </c:tx>
          <c:spPr>
            <a:solidFill>
              <a:schemeClr val="tx2">
                <a:lumMod val="40000"/>
                <a:lumOff val="60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WellsDrilledByType2!$I$4:$I$119</c:f>
              <c:numCache>
                <c:formatCode>General</c:formatCode>
                <c:ptCount val="116"/>
                <c:pt idx="0">
                  <c:v>10</c:v>
                </c:pt>
                <c:pt idx="3">
                  <c:v>18</c:v>
                </c:pt>
                <c:pt idx="6">
                  <c:v>12</c:v>
                </c:pt>
                <c:pt idx="9">
                  <c:v>8</c:v>
                </c:pt>
                <c:pt idx="12">
                  <c:v>4</c:v>
                </c:pt>
                <c:pt idx="15">
                  <c:v>4</c:v>
                </c:pt>
                <c:pt idx="18">
                  <c:v>16</c:v>
                </c:pt>
                <c:pt idx="21">
                  <c:v>15</c:v>
                </c:pt>
                <c:pt idx="24">
                  <c:v>15</c:v>
                </c:pt>
                <c:pt idx="27">
                  <c:v>8</c:v>
                </c:pt>
                <c:pt idx="30">
                  <c:v>11</c:v>
                </c:pt>
                <c:pt idx="33">
                  <c:v>2</c:v>
                </c:pt>
                <c:pt idx="36">
                  <c:v>3</c:v>
                </c:pt>
                <c:pt idx="39">
                  <c:v>1</c:v>
                </c:pt>
                <c:pt idx="42">
                  <c:v>0</c:v>
                </c:pt>
                <c:pt idx="45">
                  <c:v>1</c:v>
                </c:pt>
                <c:pt idx="48">
                  <c:v>1</c:v>
                </c:pt>
                <c:pt idx="51">
                  <c:v>4</c:v>
                </c:pt>
                <c:pt idx="54">
                  <c:v>4</c:v>
                </c:pt>
                <c:pt idx="57">
                  <c:v>3</c:v>
                </c:pt>
                <c:pt idx="60">
                  <c:v>16</c:v>
                </c:pt>
                <c:pt idx="63">
                  <c:v>9</c:v>
                </c:pt>
                <c:pt idx="66">
                  <c:v>18</c:v>
                </c:pt>
                <c:pt idx="69">
                  <c:v>35</c:v>
                </c:pt>
                <c:pt idx="72">
                  <c:v>25</c:v>
                </c:pt>
                <c:pt idx="75">
                  <c:v>19</c:v>
                </c:pt>
                <c:pt idx="78">
                  <c:v>16</c:v>
                </c:pt>
                <c:pt idx="81">
                  <c:v>15</c:v>
                </c:pt>
                <c:pt idx="84">
                  <c:v>10</c:v>
                </c:pt>
                <c:pt idx="87">
                  <c:v>4</c:v>
                </c:pt>
                <c:pt idx="90">
                  <c:v>7</c:v>
                </c:pt>
                <c:pt idx="93">
                  <c:v>8</c:v>
                </c:pt>
                <c:pt idx="96">
                  <c:v>5</c:v>
                </c:pt>
                <c:pt idx="99">
                  <c:v>3</c:v>
                </c:pt>
                <c:pt idx="102">
                  <c:v>1</c:v>
                </c:pt>
                <c:pt idx="105">
                  <c:v>6</c:v>
                </c:pt>
                <c:pt idx="108">
                  <c:v>2</c:v>
                </c:pt>
                <c:pt idx="111">
                  <c:v>9</c:v>
                </c:pt>
                <c:pt idx="114">
                  <c:v>4</c:v>
                </c:pt>
              </c:numCache>
            </c:numRef>
          </c:val>
          <c:extLst>
            <c:ext xmlns:c16="http://schemas.microsoft.com/office/drawing/2014/chart" uri="{C3380CC4-5D6E-409C-BE32-E72D297353CC}">
              <c16:uniqueId val="{00000004-6AFD-4AEB-B4C2-081AB965EE3E}"/>
            </c:ext>
          </c:extLst>
        </c:ser>
        <c:ser>
          <c:idx val="6"/>
          <c:order val="5"/>
          <c:tx>
            <c:strRef>
              <c:f>WellsDrilledByType2!$J$1</c:f>
              <c:strCache>
                <c:ptCount val="1"/>
                <c:pt idx="0">
                  <c:v>Observation (353)</c:v>
                </c:pt>
              </c:strCache>
            </c:strRef>
          </c:tx>
          <c:spPr>
            <a:solidFill>
              <a:schemeClr val="tx2">
                <a:lumMod val="60000"/>
                <a:lumOff val="40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WellsDrilledByType2!$J$4:$J$119</c:f>
              <c:numCache>
                <c:formatCode>General</c:formatCode>
                <c:ptCount val="116"/>
                <c:pt idx="0">
                  <c:v>9</c:v>
                </c:pt>
                <c:pt idx="3">
                  <c:v>17</c:v>
                </c:pt>
                <c:pt idx="6">
                  <c:v>12</c:v>
                </c:pt>
                <c:pt idx="9">
                  <c:v>17</c:v>
                </c:pt>
                <c:pt idx="12">
                  <c:v>3</c:v>
                </c:pt>
                <c:pt idx="15">
                  <c:v>7</c:v>
                </c:pt>
                <c:pt idx="18">
                  <c:v>13</c:v>
                </c:pt>
                <c:pt idx="21">
                  <c:v>8</c:v>
                </c:pt>
                <c:pt idx="24">
                  <c:v>6</c:v>
                </c:pt>
                <c:pt idx="27">
                  <c:v>7</c:v>
                </c:pt>
                <c:pt idx="30">
                  <c:v>0</c:v>
                </c:pt>
                <c:pt idx="33">
                  <c:v>1</c:v>
                </c:pt>
                <c:pt idx="36">
                  <c:v>12</c:v>
                </c:pt>
                <c:pt idx="39">
                  <c:v>3</c:v>
                </c:pt>
                <c:pt idx="42">
                  <c:v>0</c:v>
                </c:pt>
                <c:pt idx="45">
                  <c:v>1</c:v>
                </c:pt>
                <c:pt idx="48">
                  <c:v>2</c:v>
                </c:pt>
                <c:pt idx="51">
                  <c:v>6</c:v>
                </c:pt>
                <c:pt idx="54">
                  <c:v>7</c:v>
                </c:pt>
                <c:pt idx="57">
                  <c:v>8</c:v>
                </c:pt>
                <c:pt idx="60">
                  <c:v>9</c:v>
                </c:pt>
                <c:pt idx="63">
                  <c:v>15</c:v>
                </c:pt>
                <c:pt idx="66">
                  <c:v>16</c:v>
                </c:pt>
                <c:pt idx="69">
                  <c:v>33</c:v>
                </c:pt>
                <c:pt idx="72">
                  <c:v>22</c:v>
                </c:pt>
                <c:pt idx="75">
                  <c:v>22</c:v>
                </c:pt>
                <c:pt idx="78">
                  <c:v>21</c:v>
                </c:pt>
                <c:pt idx="81">
                  <c:v>18</c:v>
                </c:pt>
                <c:pt idx="84">
                  <c:v>7</c:v>
                </c:pt>
                <c:pt idx="87">
                  <c:v>10</c:v>
                </c:pt>
                <c:pt idx="90">
                  <c:v>5</c:v>
                </c:pt>
                <c:pt idx="93">
                  <c:v>2</c:v>
                </c:pt>
                <c:pt idx="96">
                  <c:v>5</c:v>
                </c:pt>
                <c:pt idx="99">
                  <c:v>3</c:v>
                </c:pt>
                <c:pt idx="102">
                  <c:v>1</c:v>
                </c:pt>
                <c:pt idx="105">
                  <c:v>4</c:v>
                </c:pt>
                <c:pt idx="108">
                  <c:v>2</c:v>
                </c:pt>
                <c:pt idx="111">
                  <c:v>8</c:v>
                </c:pt>
                <c:pt idx="114">
                  <c:v>11</c:v>
                </c:pt>
              </c:numCache>
            </c:numRef>
          </c:val>
          <c:extLst>
            <c:ext xmlns:c16="http://schemas.microsoft.com/office/drawing/2014/chart" uri="{C3380CC4-5D6E-409C-BE32-E72D297353CC}">
              <c16:uniqueId val="{00000005-6AFD-4AEB-B4C2-081AB965EE3E}"/>
            </c:ext>
          </c:extLst>
        </c:ser>
        <c:ser>
          <c:idx val="7"/>
          <c:order val="6"/>
          <c:tx>
            <c:strRef>
              <c:f>WellsDrilledByType2!$K$1</c:f>
              <c:strCache>
                <c:ptCount val="1"/>
                <c:pt idx="0">
                  <c:v>Thermal Gradient (444)</c:v>
                </c:pt>
              </c:strCache>
            </c:strRef>
          </c:tx>
          <c:spPr>
            <a:solidFill>
              <a:schemeClr val="tx2">
                <a:lumMod val="7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WellsDrilledByType2!$K$4:$K$119</c:f>
              <c:numCache>
                <c:formatCode>General</c:formatCode>
                <c:ptCount val="116"/>
                <c:pt idx="0">
                  <c:v>14</c:v>
                </c:pt>
                <c:pt idx="3">
                  <c:v>6</c:v>
                </c:pt>
                <c:pt idx="6">
                  <c:v>4</c:v>
                </c:pt>
                <c:pt idx="9">
                  <c:v>1</c:v>
                </c:pt>
                <c:pt idx="12">
                  <c:v>1</c:v>
                </c:pt>
                <c:pt idx="15">
                  <c:v>1</c:v>
                </c:pt>
                <c:pt idx="18">
                  <c:v>6</c:v>
                </c:pt>
                <c:pt idx="21">
                  <c:v>7</c:v>
                </c:pt>
                <c:pt idx="24">
                  <c:v>0</c:v>
                </c:pt>
                <c:pt idx="27">
                  <c:v>14</c:v>
                </c:pt>
                <c:pt idx="30">
                  <c:v>6</c:v>
                </c:pt>
                <c:pt idx="33">
                  <c:v>1</c:v>
                </c:pt>
                <c:pt idx="36">
                  <c:v>0</c:v>
                </c:pt>
                <c:pt idx="39">
                  <c:v>10</c:v>
                </c:pt>
                <c:pt idx="42">
                  <c:v>6</c:v>
                </c:pt>
                <c:pt idx="45">
                  <c:v>0</c:v>
                </c:pt>
                <c:pt idx="48">
                  <c:v>0</c:v>
                </c:pt>
                <c:pt idx="51">
                  <c:v>2</c:v>
                </c:pt>
                <c:pt idx="54">
                  <c:v>9</c:v>
                </c:pt>
                <c:pt idx="57">
                  <c:v>8</c:v>
                </c:pt>
                <c:pt idx="60">
                  <c:v>27</c:v>
                </c:pt>
                <c:pt idx="63">
                  <c:v>10</c:v>
                </c:pt>
                <c:pt idx="66">
                  <c:v>10</c:v>
                </c:pt>
                <c:pt idx="69">
                  <c:v>23</c:v>
                </c:pt>
                <c:pt idx="72">
                  <c:v>123</c:v>
                </c:pt>
                <c:pt idx="75">
                  <c:v>56</c:v>
                </c:pt>
                <c:pt idx="78">
                  <c:v>35</c:v>
                </c:pt>
                <c:pt idx="81">
                  <c:v>7</c:v>
                </c:pt>
                <c:pt idx="84">
                  <c:v>1</c:v>
                </c:pt>
                <c:pt idx="87">
                  <c:v>1</c:v>
                </c:pt>
                <c:pt idx="90">
                  <c:v>0</c:v>
                </c:pt>
                <c:pt idx="93">
                  <c:v>0</c:v>
                </c:pt>
                <c:pt idx="96">
                  <c:v>21</c:v>
                </c:pt>
                <c:pt idx="99">
                  <c:v>18</c:v>
                </c:pt>
                <c:pt idx="102">
                  <c:v>2</c:v>
                </c:pt>
                <c:pt idx="105">
                  <c:v>9</c:v>
                </c:pt>
                <c:pt idx="108">
                  <c:v>0</c:v>
                </c:pt>
                <c:pt idx="111">
                  <c:v>5</c:v>
                </c:pt>
                <c:pt idx="114">
                  <c:v>0</c:v>
                </c:pt>
              </c:numCache>
            </c:numRef>
          </c:val>
          <c:extLst>
            <c:ext xmlns:c16="http://schemas.microsoft.com/office/drawing/2014/chart" uri="{C3380CC4-5D6E-409C-BE32-E72D297353CC}">
              <c16:uniqueId val="{00000006-6AFD-4AEB-B4C2-081AB965EE3E}"/>
            </c:ext>
          </c:extLst>
        </c:ser>
        <c:ser>
          <c:idx val="9"/>
          <c:order val="7"/>
          <c:tx>
            <c:strRef>
              <c:f>WellsDrilledByType2!$M$1</c:f>
              <c:strCache>
                <c:ptCount val="1"/>
                <c:pt idx="0">
                  <c:v>Commercial Injection (10)</c:v>
                </c:pt>
              </c:strCache>
            </c:strRef>
          </c:tx>
          <c:spPr>
            <a:solidFill>
              <a:schemeClr val="bg1">
                <a:lumMod val="8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WellsDrilledByType2!$M$4:$M$119</c:f>
              <c:numCache>
                <c:formatCode>General</c:formatCode>
                <c:ptCount val="116"/>
                <c:pt idx="1">
                  <c:v>1</c:v>
                </c:pt>
                <c:pt idx="4">
                  <c:v>2</c:v>
                </c:pt>
                <c:pt idx="7">
                  <c:v>1</c:v>
                </c:pt>
                <c:pt idx="10">
                  <c:v>2</c:v>
                </c:pt>
                <c:pt idx="13">
                  <c:v>1</c:v>
                </c:pt>
                <c:pt idx="16">
                  <c:v>0</c:v>
                </c:pt>
                <c:pt idx="19">
                  <c:v>0</c:v>
                </c:pt>
                <c:pt idx="22">
                  <c:v>0</c:v>
                </c:pt>
                <c:pt idx="25">
                  <c:v>1</c:v>
                </c:pt>
                <c:pt idx="28">
                  <c:v>0</c:v>
                </c:pt>
                <c:pt idx="31">
                  <c:v>1</c:v>
                </c:pt>
                <c:pt idx="34">
                  <c:v>1</c:v>
                </c:pt>
                <c:pt idx="37">
                  <c:v>0</c:v>
                </c:pt>
                <c:pt idx="40">
                  <c:v>0</c:v>
                </c:pt>
                <c:pt idx="43">
                  <c:v>0</c:v>
                </c:pt>
                <c:pt idx="46">
                  <c:v>0</c:v>
                </c:pt>
                <c:pt idx="49">
                  <c:v>0</c:v>
                </c:pt>
                <c:pt idx="52">
                  <c:v>0</c:v>
                </c:pt>
                <c:pt idx="55">
                  <c:v>0</c:v>
                </c:pt>
                <c:pt idx="58">
                  <c:v>0</c:v>
                </c:pt>
                <c:pt idx="61">
                  <c:v>0</c:v>
                </c:pt>
                <c:pt idx="64">
                  <c:v>0</c:v>
                </c:pt>
                <c:pt idx="67">
                  <c:v>0</c:v>
                </c:pt>
                <c:pt idx="70">
                  <c:v>0</c:v>
                </c:pt>
                <c:pt idx="73">
                  <c:v>0</c:v>
                </c:pt>
                <c:pt idx="76">
                  <c:v>0</c:v>
                </c:pt>
                <c:pt idx="79">
                  <c:v>0</c:v>
                </c:pt>
                <c:pt idx="82">
                  <c:v>0</c:v>
                </c:pt>
                <c:pt idx="85">
                  <c:v>0</c:v>
                </c:pt>
                <c:pt idx="88">
                  <c:v>0</c:v>
                </c:pt>
                <c:pt idx="91">
                  <c:v>0</c:v>
                </c:pt>
                <c:pt idx="94">
                  <c:v>0</c:v>
                </c:pt>
                <c:pt idx="97">
                  <c:v>0</c:v>
                </c:pt>
                <c:pt idx="100">
                  <c:v>0</c:v>
                </c:pt>
                <c:pt idx="103">
                  <c:v>0</c:v>
                </c:pt>
                <c:pt idx="106">
                  <c:v>0</c:v>
                </c:pt>
                <c:pt idx="109">
                  <c:v>0</c:v>
                </c:pt>
                <c:pt idx="112">
                  <c:v>0</c:v>
                </c:pt>
                <c:pt idx="115">
                  <c:v>0</c:v>
                </c:pt>
              </c:numCache>
            </c:numRef>
          </c:val>
          <c:extLst>
            <c:ext xmlns:c16="http://schemas.microsoft.com/office/drawing/2014/chart" uri="{C3380CC4-5D6E-409C-BE32-E72D297353CC}">
              <c16:uniqueId val="{00000007-6AFD-4AEB-B4C2-081AB965EE3E}"/>
            </c:ext>
          </c:extLst>
        </c:ser>
        <c:ser>
          <c:idx val="8"/>
          <c:order val="8"/>
          <c:tx>
            <c:strRef>
              <c:f>WellsDrilledByType2!$L$1</c:f>
              <c:strCache>
                <c:ptCount val="1"/>
                <c:pt idx="0">
                  <c:v>Commercial Production (10)</c:v>
                </c:pt>
              </c:strCache>
            </c:strRef>
          </c:tx>
          <c:spPr>
            <a:solidFill>
              <a:schemeClr val="bg1">
                <a:lumMod val="8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WellsDrilledByType2!$L$4:$L$119</c:f>
              <c:numCache>
                <c:formatCode>General</c:formatCode>
                <c:ptCount val="116"/>
                <c:pt idx="1">
                  <c:v>1</c:v>
                </c:pt>
                <c:pt idx="4">
                  <c:v>2</c:v>
                </c:pt>
                <c:pt idx="7">
                  <c:v>1</c:v>
                </c:pt>
                <c:pt idx="10">
                  <c:v>4</c:v>
                </c:pt>
                <c:pt idx="13">
                  <c:v>0</c:v>
                </c:pt>
                <c:pt idx="16">
                  <c:v>0</c:v>
                </c:pt>
                <c:pt idx="19">
                  <c:v>0</c:v>
                </c:pt>
                <c:pt idx="22">
                  <c:v>0</c:v>
                </c:pt>
                <c:pt idx="25">
                  <c:v>0</c:v>
                </c:pt>
                <c:pt idx="28">
                  <c:v>0</c:v>
                </c:pt>
                <c:pt idx="31">
                  <c:v>0</c:v>
                </c:pt>
                <c:pt idx="34">
                  <c:v>0</c:v>
                </c:pt>
                <c:pt idx="37">
                  <c:v>0</c:v>
                </c:pt>
                <c:pt idx="40">
                  <c:v>0</c:v>
                </c:pt>
                <c:pt idx="43">
                  <c:v>0</c:v>
                </c:pt>
                <c:pt idx="46">
                  <c:v>0</c:v>
                </c:pt>
                <c:pt idx="49">
                  <c:v>0</c:v>
                </c:pt>
                <c:pt idx="52">
                  <c:v>0</c:v>
                </c:pt>
                <c:pt idx="55">
                  <c:v>0</c:v>
                </c:pt>
                <c:pt idx="58">
                  <c:v>0</c:v>
                </c:pt>
                <c:pt idx="61">
                  <c:v>0</c:v>
                </c:pt>
                <c:pt idx="64">
                  <c:v>1</c:v>
                </c:pt>
                <c:pt idx="67">
                  <c:v>0</c:v>
                </c:pt>
                <c:pt idx="70">
                  <c:v>0</c:v>
                </c:pt>
                <c:pt idx="73">
                  <c:v>1</c:v>
                </c:pt>
                <c:pt idx="76">
                  <c:v>0</c:v>
                </c:pt>
                <c:pt idx="79">
                  <c:v>0</c:v>
                </c:pt>
                <c:pt idx="82">
                  <c:v>0</c:v>
                </c:pt>
                <c:pt idx="85">
                  <c:v>0</c:v>
                </c:pt>
                <c:pt idx="88">
                  <c:v>0</c:v>
                </c:pt>
                <c:pt idx="91">
                  <c:v>0</c:v>
                </c:pt>
                <c:pt idx="94">
                  <c:v>0</c:v>
                </c:pt>
                <c:pt idx="97">
                  <c:v>0</c:v>
                </c:pt>
                <c:pt idx="100">
                  <c:v>0</c:v>
                </c:pt>
                <c:pt idx="103">
                  <c:v>0</c:v>
                </c:pt>
                <c:pt idx="106">
                  <c:v>0</c:v>
                </c:pt>
                <c:pt idx="109">
                  <c:v>0</c:v>
                </c:pt>
                <c:pt idx="112">
                  <c:v>0</c:v>
                </c:pt>
                <c:pt idx="115">
                  <c:v>0</c:v>
                </c:pt>
              </c:numCache>
            </c:numRef>
          </c:val>
          <c:extLst>
            <c:ext xmlns:c16="http://schemas.microsoft.com/office/drawing/2014/chart" uri="{C3380CC4-5D6E-409C-BE32-E72D297353CC}">
              <c16:uniqueId val="{00000008-6AFD-4AEB-B4C2-081AB965EE3E}"/>
            </c:ext>
          </c:extLst>
        </c:ser>
        <c:ser>
          <c:idx val="10"/>
          <c:order val="9"/>
          <c:tx>
            <c:strRef>
              <c:f>WellsDrilledByType2!$N$1</c:f>
              <c:strCache>
                <c:ptCount val="1"/>
                <c:pt idx="0">
                  <c:v>Domestic (59)</c:v>
                </c:pt>
              </c:strCache>
            </c:strRef>
          </c:tx>
          <c:spPr>
            <a:solidFill>
              <a:schemeClr val="bg1">
                <a:lumMod val="85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WellsDrilledByType2!$N$4:$N$119</c:f>
              <c:numCache>
                <c:formatCode>General</c:formatCode>
                <c:ptCount val="116"/>
                <c:pt idx="1">
                  <c:v>8</c:v>
                </c:pt>
                <c:pt idx="4">
                  <c:v>5</c:v>
                </c:pt>
                <c:pt idx="7">
                  <c:v>7</c:v>
                </c:pt>
                <c:pt idx="10">
                  <c:v>2</c:v>
                </c:pt>
                <c:pt idx="13">
                  <c:v>1</c:v>
                </c:pt>
                <c:pt idx="16">
                  <c:v>0</c:v>
                </c:pt>
                <c:pt idx="19">
                  <c:v>2</c:v>
                </c:pt>
                <c:pt idx="22">
                  <c:v>1</c:v>
                </c:pt>
                <c:pt idx="25">
                  <c:v>3</c:v>
                </c:pt>
                <c:pt idx="28">
                  <c:v>2</c:v>
                </c:pt>
                <c:pt idx="31">
                  <c:v>0</c:v>
                </c:pt>
                <c:pt idx="34">
                  <c:v>0</c:v>
                </c:pt>
                <c:pt idx="37">
                  <c:v>1</c:v>
                </c:pt>
                <c:pt idx="40">
                  <c:v>1</c:v>
                </c:pt>
                <c:pt idx="43">
                  <c:v>0</c:v>
                </c:pt>
                <c:pt idx="46">
                  <c:v>0</c:v>
                </c:pt>
                <c:pt idx="49">
                  <c:v>1</c:v>
                </c:pt>
                <c:pt idx="52">
                  <c:v>0</c:v>
                </c:pt>
                <c:pt idx="55">
                  <c:v>1</c:v>
                </c:pt>
                <c:pt idx="58">
                  <c:v>2</c:v>
                </c:pt>
                <c:pt idx="61">
                  <c:v>3</c:v>
                </c:pt>
                <c:pt idx="64">
                  <c:v>3</c:v>
                </c:pt>
                <c:pt idx="67">
                  <c:v>2</c:v>
                </c:pt>
                <c:pt idx="70">
                  <c:v>3</c:v>
                </c:pt>
                <c:pt idx="73">
                  <c:v>0</c:v>
                </c:pt>
                <c:pt idx="76">
                  <c:v>0</c:v>
                </c:pt>
                <c:pt idx="79">
                  <c:v>0</c:v>
                </c:pt>
                <c:pt idx="82">
                  <c:v>0</c:v>
                </c:pt>
                <c:pt idx="85">
                  <c:v>0</c:v>
                </c:pt>
                <c:pt idx="88">
                  <c:v>4</c:v>
                </c:pt>
                <c:pt idx="91">
                  <c:v>1</c:v>
                </c:pt>
                <c:pt idx="94">
                  <c:v>4</c:v>
                </c:pt>
                <c:pt idx="97">
                  <c:v>2</c:v>
                </c:pt>
                <c:pt idx="100">
                  <c:v>0</c:v>
                </c:pt>
                <c:pt idx="103">
                  <c:v>0</c:v>
                </c:pt>
                <c:pt idx="106">
                  <c:v>0</c:v>
                </c:pt>
                <c:pt idx="109">
                  <c:v>0</c:v>
                </c:pt>
                <c:pt idx="112">
                  <c:v>0</c:v>
                </c:pt>
                <c:pt idx="115">
                  <c:v>0</c:v>
                </c:pt>
              </c:numCache>
            </c:numRef>
          </c:val>
          <c:extLst>
            <c:ext xmlns:c16="http://schemas.microsoft.com/office/drawing/2014/chart" uri="{C3380CC4-5D6E-409C-BE32-E72D297353CC}">
              <c16:uniqueId val="{00000009-6AFD-4AEB-B4C2-081AB965EE3E}"/>
            </c:ext>
          </c:extLst>
        </c:ser>
        <c:ser>
          <c:idx val="11"/>
          <c:order val="10"/>
          <c:tx>
            <c:strRef>
              <c:f>WellsDrilledByType2!$P$1</c:f>
              <c:strCache>
                <c:ptCount val="1"/>
                <c:pt idx="0">
                  <c:v>Industrial Injection (136)</c:v>
                </c:pt>
              </c:strCache>
            </c:strRef>
          </c:tx>
          <c:spPr>
            <a:solidFill>
              <a:schemeClr val="accent2">
                <a:lumMod val="20000"/>
                <a:lumOff val="80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WellsDrilledByType2!$P$4:$P$119</c:f>
              <c:numCache>
                <c:formatCode>General</c:formatCode>
                <c:ptCount val="116"/>
                <c:pt idx="1">
                  <c:v>2</c:v>
                </c:pt>
                <c:pt idx="4">
                  <c:v>5</c:v>
                </c:pt>
                <c:pt idx="7">
                  <c:v>2</c:v>
                </c:pt>
                <c:pt idx="10">
                  <c:v>7</c:v>
                </c:pt>
                <c:pt idx="13">
                  <c:v>3</c:v>
                </c:pt>
                <c:pt idx="16">
                  <c:v>6</c:v>
                </c:pt>
                <c:pt idx="19">
                  <c:v>4</c:v>
                </c:pt>
                <c:pt idx="22">
                  <c:v>10</c:v>
                </c:pt>
                <c:pt idx="25">
                  <c:v>2</c:v>
                </c:pt>
                <c:pt idx="28">
                  <c:v>0</c:v>
                </c:pt>
                <c:pt idx="31">
                  <c:v>0</c:v>
                </c:pt>
                <c:pt idx="34">
                  <c:v>0</c:v>
                </c:pt>
                <c:pt idx="37">
                  <c:v>0</c:v>
                </c:pt>
                <c:pt idx="40">
                  <c:v>2</c:v>
                </c:pt>
                <c:pt idx="43">
                  <c:v>3</c:v>
                </c:pt>
                <c:pt idx="46">
                  <c:v>0</c:v>
                </c:pt>
                <c:pt idx="49">
                  <c:v>0</c:v>
                </c:pt>
                <c:pt idx="52">
                  <c:v>0</c:v>
                </c:pt>
                <c:pt idx="55">
                  <c:v>3</c:v>
                </c:pt>
                <c:pt idx="58">
                  <c:v>1</c:v>
                </c:pt>
                <c:pt idx="61">
                  <c:v>3</c:v>
                </c:pt>
                <c:pt idx="64">
                  <c:v>1</c:v>
                </c:pt>
                <c:pt idx="67">
                  <c:v>12</c:v>
                </c:pt>
                <c:pt idx="70">
                  <c:v>9</c:v>
                </c:pt>
                <c:pt idx="73">
                  <c:v>8</c:v>
                </c:pt>
                <c:pt idx="76">
                  <c:v>11</c:v>
                </c:pt>
                <c:pt idx="79">
                  <c:v>3</c:v>
                </c:pt>
                <c:pt idx="82">
                  <c:v>3</c:v>
                </c:pt>
                <c:pt idx="85">
                  <c:v>2</c:v>
                </c:pt>
                <c:pt idx="88">
                  <c:v>3</c:v>
                </c:pt>
                <c:pt idx="91">
                  <c:v>3</c:v>
                </c:pt>
                <c:pt idx="94">
                  <c:v>3</c:v>
                </c:pt>
                <c:pt idx="97">
                  <c:v>4</c:v>
                </c:pt>
                <c:pt idx="100">
                  <c:v>1</c:v>
                </c:pt>
                <c:pt idx="103">
                  <c:v>2</c:v>
                </c:pt>
                <c:pt idx="106">
                  <c:v>3</c:v>
                </c:pt>
                <c:pt idx="109">
                  <c:v>0</c:v>
                </c:pt>
                <c:pt idx="112">
                  <c:v>12</c:v>
                </c:pt>
                <c:pt idx="115">
                  <c:v>3</c:v>
                </c:pt>
              </c:numCache>
            </c:numRef>
          </c:val>
          <c:extLst>
            <c:ext xmlns:c16="http://schemas.microsoft.com/office/drawing/2014/chart" uri="{C3380CC4-5D6E-409C-BE32-E72D297353CC}">
              <c16:uniqueId val="{0000000A-6AFD-4AEB-B4C2-081AB965EE3E}"/>
            </c:ext>
          </c:extLst>
        </c:ser>
        <c:ser>
          <c:idx val="12"/>
          <c:order val="11"/>
          <c:tx>
            <c:strRef>
              <c:f>WellsDrilledByType2!$O$1</c:f>
              <c:strCache>
                <c:ptCount val="1"/>
                <c:pt idx="0">
                  <c:v>Industrial Production (195)</c:v>
                </c:pt>
              </c:strCache>
            </c:strRef>
          </c:tx>
          <c:spPr>
            <a:solidFill>
              <a:schemeClr val="accent2">
                <a:lumMod val="40000"/>
                <a:lumOff val="60000"/>
              </a:schemeClr>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WellsDrilledByType2!$O$4:$O$119</c:f>
              <c:numCache>
                <c:formatCode>General</c:formatCode>
                <c:ptCount val="116"/>
                <c:pt idx="1">
                  <c:v>3</c:v>
                </c:pt>
                <c:pt idx="4">
                  <c:v>7</c:v>
                </c:pt>
                <c:pt idx="7">
                  <c:v>4</c:v>
                </c:pt>
                <c:pt idx="10">
                  <c:v>4</c:v>
                </c:pt>
                <c:pt idx="13">
                  <c:v>4</c:v>
                </c:pt>
                <c:pt idx="16">
                  <c:v>4</c:v>
                </c:pt>
                <c:pt idx="19">
                  <c:v>13</c:v>
                </c:pt>
                <c:pt idx="22">
                  <c:v>10</c:v>
                </c:pt>
                <c:pt idx="25">
                  <c:v>11</c:v>
                </c:pt>
                <c:pt idx="28">
                  <c:v>5</c:v>
                </c:pt>
                <c:pt idx="31">
                  <c:v>2</c:v>
                </c:pt>
                <c:pt idx="34">
                  <c:v>1</c:v>
                </c:pt>
                <c:pt idx="37">
                  <c:v>3</c:v>
                </c:pt>
                <c:pt idx="40">
                  <c:v>0</c:v>
                </c:pt>
                <c:pt idx="43">
                  <c:v>0</c:v>
                </c:pt>
                <c:pt idx="46">
                  <c:v>0</c:v>
                </c:pt>
                <c:pt idx="49">
                  <c:v>2</c:v>
                </c:pt>
                <c:pt idx="52">
                  <c:v>3</c:v>
                </c:pt>
                <c:pt idx="55">
                  <c:v>2</c:v>
                </c:pt>
                <c:pt idx="58">
                  <c:v>1</c:v>
                </c:pt>
                <c:pt idx="61">
                  <c:v>9</c:v>
                </c:pt>
                <c:pt idx="64">
                  <c:v>3</c:v>
                </c:pt>
                <c:pt idx="67">
                  <c:v>5</c:v>
                </c:pt>
                <c:pt idx="70">
                  <c:v>16</c:v>
                </c:pt>
                <c:pt idx="73">
                  <c:v>15</c:v>
                </c:pt>
                <c:pt idx="76">
                  <c:v>9</c:v>
                </c:pt>
                <c:pt idx="79">
                  <c:v>11</c:v>
                </c:pt>
                <c:pt idx="82">
                  <c:v>10</c:v>
                </c:pt>
                <c:pt idx="85">
                  <c:v>4</c:v>
                </c:pt>
                <c:pt idx="88">
                  <c:v>4</c:v>
                </c:pt>
                <c:pt idx="91">
                  <c:v>5</c:v>
                </c:pt>
                <c:pt idx="94">
                  <c:v>8</c:v>
                </c:pt>
                <c:pt idx="97">
                  <c:v>4</c:v>
                </c:pt>
                <c:pt idx="100">
                  <c:v>4</c:v>
                </c:pt>
                <c:pt idx="103">
                  <c:v>1</c:v>
                </c:pt>
                <c:pt idx="106">
                  <c:v>1</c:v>
                </c:pt>
                <c:pt idx="109">
                  <c:v>1</c:v>
                </c:pt>
                <c:pt idx="112">
                  <c:v>3</c:v>
                </c:pt>
                <c:pt idx="115">
                  <c:v>3</c:v>
                </c:pt>
              </c:numCache>
            </c:numRef>
          </c:val>
          <c:extLst>
            <c:ext xmlns:c16="http://schemas.microsoft.com/office/drawing/2014/chart" uri="{C3380CC4-5D6E-409C-BE32-E72D297353CC}">
              <c16:uniqueId val="{0000000B-6AFD-4AEB-B4C2-081AB965EE3E}"/>
            </c:ext>
          </c:extLst>
        </c:ser>
        <c:ser>
          <c:idx val="13"/>
          <c:order val="12"/>
          <c:tx>
            <c:strRef>
              <c:f>WellsDrilledByType2!$Q$1</c:f>
              <c:strCache>
                <c:ptCount val="1"/>
                <c:pt idx="0">
                  <c:v>Observation (198)</c:v>
                </c:pt>
              </c:strCache>
            </c:strRef>
          </c:tx>
          <c:spPr>
            <a:solidFill>
              <a:srgbClr val="CD7371"/>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WellsDrilledByType2!$Q$4:$Q$119</c:f>
              <c:numCache>
                <c:formatCode>General</c:formatCode>
                <c:ptCount val="116"/>
                <c:pt idx="1">
                  <c:v>8</c:v>
                </c:pt>
                <c:pt idx="4">
                  <c:v>13</c:v>
                </c:pt>
                <c:pt idx="7">
                  <c:v>7</c:v>
                </c:pt>
                <c:pt idx="10">
                  <c:v>8</c:v>
                </c:pt>
                <c:pt idx="13">
                  <c:v>2</c:v>
                </c:pt>
                <c:pt idx="16">
                  <c:v>4</c:v>
                </c:pt>
                <c:pt idx="19">
                  <c:v>11</c:v>
                </c:pt>
                <c:pt idx="22">
                  <c:v>6</c:v>
                </c:pt>
                <c:pt idx="25">
                  <c:v>4</c:v>
                </c:pt>
                <c:pt idx="28">
                  <c:v>1</c:v>
                </c:pt>
                <c:pt idx="31">
                  <c:v>0</c:v>
                </c:pt>
                <c:pt idx="34">
                  <c:v>1</c:v>
                </c:pt>
                <c:pt idx="37">
                  <c:v>8</c:v>
                </c:pt>
                <c:pt idx="40">
                  <c:v>3</c:v>
                </c:pt>
                <c:pt idx="43">
                  <c:v>0</c:v>
                </c:pt>
                <c:pt idx="46">
                  <c:v>0</c:v>
                </c:pt>
                <c:pt idx="49">
                  <c:v>1</c:v>
                </c:pt>
                <c:pt idx="52">
                  <c:v>4</c:v>
                </c:pt>
                <c:pt idx="55">
                  <c:v>1</c:v>
                </c:pt>
                <c:pt idx="58">
                  <c:v>9</c:v>
                </c:pt>
                <c:pt idx="61">
                  <c:v>5</c:v>
                </c:pt>
                <c:pt idx="64">
                  <c:v>2</c:v>
                </c:pt>
                <c:pt idx="67">
                  <c:v>10</c:v>
                </c:pt>
                <c:pt idx="70">
                  <c:v>17</c:v>
                </c:pt>
                <c:pt idx="73">
                  <c:v>8</c:v>
                </c:pt>
                <c:pt idx="76">
                  <c:v>14</c:v>
                </c:pt>
                <c:pt idx="79">
                  <c:v>13</c:v>
                </c:pt>
                <c:pt idx="82">
                  <c:v>8</c:v>
                </c:pt>
                <c:pt idx="85">
                  <c:v>7</c:v>
                </c:pt>
                <c:pt idx="88">
                  <c:v>3</c:v>
                </c:pt>
                <c:pt idx="91">
                  <c:v>2</c:v>
                </c:pt>
                <c:pt idx="94">
                  <c:v>4</c:v>
                </c:pt>
                <c:pt idx="97">
                  <c:v>4</c:v>
                </c:pt>
                <c:pt idx="100">
                  <c:v>1</c:v>
                </c:pt>
                <c:pt idx="103">
                  <c:v>1</c:v>
                </c:pt>
                <c:pt idx="106">
                  <c:v>0</c:v>
                </c:pt>
                <c:pt idx="109">
                  <c:v>0</c:v>
                </c:pt>
                <c:pt idx="112">
                  <c:v>3</c:v>
                </c:pt>
                <c:pt idx="115">
                  <c:v>5</c:v>
                </c:pt>
              </c:numCache>
            </c:numRef>
          </c:val>
          <c:extLst>
            <c:ext xmlns:c16="http://schemas.microsoft.com/office/drawing/2014/chart" uri="{C3380CC4-5D6E-409C-BE32-E72D297353CC}">
              <c16:uniqueId val="{0000000C-6AFD-4AEB-B4C2-081AB965EE3E}"/>
            </c:ext>
          </c:extLst>
        </c:ser>
        <c:ser>
          <c:idx val="14"/>
          <c:order val="13"/>
          <c:tx>
            <c:strRef>
              <c:f>WellsDrilledByType2!$R$1</c:f>
              <c:strCache>
                <c:ptCount val="1"/>
                <c:pt idx="0">
                  <c:v>Thermal Gradient (208)</c:v>
                </c:pt>
              </c:strCache>
            </c:strRef>
          </c:tx>
          <c:spPr>
            <a:solidFill>
              <a:srgbClr val="A13B39"/>
            </a:solidFill>
          </c:spPr>
          <c:invertIfNegative val="0"/>
          <c:cat>
            <c:numRef>
              <c:f>WellsDrilledByType2!$D$4:$D$119</c:f>
              <c:numCache>
                <c:formatCode>General</c:formatCode>
                <c:ptCount val="116"/>
                <c:pt idx="0">
                  <c:v>1985</c:v>
                </c:pt>
                <c:pt idx="3">
                  <c:v>1986</c:v>
                </c:pt>
                <c:pt idx="6">
                  <c:v>1987</c:v>
                </c:pt>
                <c:pt idx="9">
                  <c:v>1988</c:v>
                </c:pt>
                <c:pt idx="12">
                  <c:v>1989</c:v>
                </c:pt>
                <c:pt idx="15">
                  <c:v>1990</c:v>
                </c:pt>
                <c:pt idx="18">
                  <c:v>1991</c:v>
                </c:pt>
                <c:pt idx="21">
                  <c:v>1992</c:v>
                </c:pt>
                <c:pt idx="24">
                  <c:v>1993</c:v>
                </c:pt>
                <c:pt idx="27">
                  <c:v>1994</c:v>
                </c:pt>
                <c:pt idx="30">
                  <c:v>1995</c:v>
                </c:pt>
                <c:pt idx="33">
                  <c:v>1996</c:v>
                </c:pt>
                <c:pt idx="36">
                  <c:v>1997</c:v>
                </c:pt>
                <c:pt idx="39">
                  <c:v>1998</c:v>
                </c:pt>
                <c:pt idx="42">
                  <c:v>1999</c:v>
                </c:pt>
                <c:pt idx="45">
                  <c:v>2000</c:v>
                </c:pt>
                <c:pt idx="48">
                  <c:v>2001</c:v>
                </c:pt>
                <c:pt idx="51">
                  <c:v>2002</c:v>
                </c:pt>
                <c:pt idx="54">
                  <c:v>2003</c:v>
                </c:pt>
                <c:pt idx="57">
                  <c:v>2004</c:v>
                </c:pt>
                <c:pt idx="60">
                  <c:v>2005</c:v>
                </c:pt>
                <c:pt idx="63">
                  <c:v>2006</c:v>
                </c:pt>
                <c:pt idx="66">
                  <c:v>2007</c:v>
                </c:pt>
                <c:pt idx="69">
                  <c:v>2008</c:v>
                </c:pt>
                <c:pt idx="72">
                  <c:v>2009</c:v>
                </c:pt>
                <c:pt idx="75">
                  <c:v>2010</c:v>
                </c:pt>
                <c:pt idx="78">
                  <c:v>2011</c:v>
                </c:pt>
                <c:pt idx="81">
                  <c:v>2012</c:v>
                </c:pt>
                <c:pt idx="84">
                  <c:v>2013</c:v>
                </c:pt>
                <c:pt idx="87">
                  <c:v>2014</c:v>
                </c:pt>
                <c:pt idx="90">
                  <c:v>2015</c:v>
                </c:pt>
                <c:pt idx="93">
                  <c:v>2016</c:v>
                </c:pt>
                <c:pt idx="96">
                  <c:v>2017</c:v>
                </c:pt>
                <c:pt idx="99">
                  <c:v>2018</c:v>
                </c:pt>
                <c:pt idx="102">
                  <c:v>2019</c:v>
                </c:pt>
                <c:pt idx="105">
                  <c:v>2020</c:v>
                </c:pt>
                <c:pt idx="108">
                  <c:v>2021</c:v>
                </c:pt>
                <c:pt idx="111">
                  <c:v>2022</c:v>
                </c:pt>
                <c:pt idx="114">
                  <c:v>2023</c:v>
                </c:pt>
              </c:numCache>
            </c:numRef>
          </c:cat>
          <c:val>
            <c:numRef>
              <c:f>WellsDrilledByType2!$R$4:$R$119</c:f>
              <c:numCache>
                <c:formatCode>General</c:formatCode>
                <c:ptCount val="116"/>
                <c:pt idx="1">
                  <c:v>6</c:v>
                </c:pt>
                <c:pt idx="4">
                  <c:v>4</c:v>
                </c:pt>
                <c:pt idx="7">
                  <c:v>1</c:v>
                </c:pt>
                <c:pt idx="10">
                  <c:v>1</c:v>
                </c:pt>
                <c:pt idx="13">
                  <c:v>0</c:v>
                </c:pt>
                <c:pt idx="16">
                  <c:v>1</c:v>
                </c:pt>
                <c:pt idx="19">
                  <c:v>4</c:v>
                </c:pt>
                <c:pt idx="22">
                  <c:v>3</c:v>
                </c:pt>
                <c:pt idx="25">
                  <c:v>0</c:v>
                </c:pt>
                <c:pt idx="28">
                  <c:v>4</c:v>
                </c:pt>
                <c:pt idx="31">
                  <c:v>0</c:v>
                </c:pt>
                <c:pt idx="34">
                  <c:v>1</c:v>
                </c:pt>
                <c:pt idx="37">
                  <c:v>0</c:v>
                </c:pt>
                <c:pt idx="40">
                  <c:v>0</c:v>
                </c:pt>
                <c:pt idx="43">
                  <c:v>5</c:v>
                </c:pt>
                <c:pt idx="46">
                  <c:v>1</c:v>
                </c:pt>
                <c:pt idx="49">
                  <c:v>0</c:v>
                </c:pt>
                <c:pt idx="52">
                  <c:v>1</c:v>
                </c:pt>
                <c:pt idx="55">
                  <c:v>8</c:v>
                </c:pt>
                <c:pt idx="58">
                  <c:v>2</c:v>
                </c:pt>
                <c:pt idx="61">
                  <c:v>14</c:v>
                </c:pt>
                <c:pt idx="64">
                  <c:v>2</c:v>
                </c:pt>
                <c:pt idx="67">
                  <c:v>11</c:v>
                </c:pt>
                <c:pt idx="70">
                  <c:v>3</c:v>
                </c:pt>
                <c:pt idx="73">
                  <c:v>36</c:v>
                </c:pt>
                <c:pt idx="76">
                  <c:v>40</c:v>
                </c:pt>
                <c:pt idx="79">
                  <c:v>13</c:v>
                </c:pt>
                <c:pt idx="82">
                  <c:v>2</c:v>
                </c:pt>
                <c:pt idx="85">
                  <c:v>1</c:v>
                </c:pt>
                <c:pt idx="88">
                  <c:v>0</c:v>
                </c:pt>
                <c:pt idx="91">
                  <c:v>0</c:v>
                </c:pt>
                <c:pt idx="94">
                  <c:v>0</c:v>
                </c:pt>
                <c:pt idx="97">
                  <c:v>15</c:v>
                </c:pt>
                <c:pt idx="100">
                  <c:v>19</c:v>
                </c:pt>
                <c:pt idx="103">
                  <c:v>2</c:v>
                </c:pt>
                <c:pt idx="106">
                  <c:v>5</c:v>
                </c:pt>
                <c:pt idx="109">
                  <c:v>0</c:v>
                </c:pt>
                <c:pt idx="112">
                  <c:v>0</c:v>
                </c:pt>
                <c:pt idx="115">
                  <c:v>3</c:v>
                </c:pt>
              </c:numCache>
            </c:numRef>
          </c:val>
          <c:extLst>
            <c:ext xmlns:c16="http://schemas.microsoft.com/office/drawing/2014/chart" uri="{C3380CC4-5D6E-409C-BE32-E72D297353CC}">
              <c16:uniqueId val="{0000000D-6AFD-4AEB-B4C2-081AB965EE3E}"/>
            </c:ext>
          </c:extLst>
        </c:ser>
        <c:dLbls>
          <c:showLegendKey val="0"/>
          <c:showVal val="0"/>
          <c:showCatName val="0"/>
          <c:showSerName val="0"/>
          <c:showPercent val="0"/>
          <c:showBubbleSize val="0"/>
        </c:dLbls>
        <c:gapWidth val="0"/>
        <c:overlap val="100"/>
        <c:axId val="110182784"/>
        <c:axId val="110184320"/>
      </c:barChart>
      <c:scatterChart>
        <c:scatterStyle val="lineMarker"/>
        <c:varyColors val="0"/>
        <c:ser>
          <c:idx val="0"/>
          <c:order val="14"/>
          <c:tx>
            <c:strRef>
              <c:f>WellsDrilledByType2!$S$3</c:f>
              <c:strCache>
                <c:ptCount val="1"/>
                <c:pt idx="0">
                  <c:v>Sum</c:v>
                </c:pt>
              </c:strCache>
            </c:strRef>
          </c:tx>
          <c:spPr>
            <a:ln w="28575">
              <a:noFill/>
            </a:ln>
          </c:spPr>
          <c:marker>
            <c:symbol val="none"/>
          </c:marker>
          <c:xVal>
            <c:numRef>
              <c:f>WellsDrilledByType2!$A$4:$A$120</c:f>
              <c:numCache>
                <c:formatCode>General</c:formatCode>
                <c:ptCount val="117"/>
                <c:pt idx="0">
                  <c:v>1985.1669999999999</c:v>
                </c:pt>
                <c:pt idx="1">
                  <c:v>1985.5</c:v>
                </c:pt>
                <c:pt idx="3">
                  <c:v>1986.1669999999999</c:v>
                </c:pt>
                <c:pt idx="4">
                  <c:v>1986.5</c:v>
                </c:pt>
                <c:pt idx="6">
                  <c:v>1987.1669999999999</c:v>
                </c:pt>
                <c:pt idx="7">
                  <c:v>1987.5</c:v>
                </c:pt>
                <c:pt idx="9">
                  <c:v>1988.1669999999999</c:v>
                </c:pt>
                <c:pt idx="10">
                  <c:v>1988.5</c:v>
                </c:pt>
                <c:pt idx="12">
                  <c:v>1989.1669999999999</c:v>
                </c:pt>
                <c:pt idx="13">
                  <c:v>1989.5</c:v>
                </c:pt>
                <c:pt idx="15">
                  <c:v>1990.1669999999999</c:v>
                </c:pt>
                <c:pt idx="16">
                  <c:v>1990.5</c:v>
                </c:pt>
                <c:pt idx="18">
                  <c:v>1991.1669999999999</c:v>
                </c:pt>
                <c:pt idx="19">
                  <c:v>1991.5</c:v>
                </c:pt>
                <c:pt idx="21">
                  <c:v>1992.1669999999999</c:v>
                </c:pt>
                <c:pt idx="22">
                  <c:v>1992.5</c:v>
                </c:pt>
                <c:pt idx="24">
                  <c:v>1993.1669999999999</c:v>
                </c:pt>
                <c:pt idx="25">
                  <c:v>1993.5</c:v>
                </c:pt>
                <c:pt idx="27">
                  <c:v>1994.1669999999999</c:v>
                </c:pt>
                <c:pt idx="28">
                  <c:v>1994.5</c:v>
                </c:pt>
                <c:pt idx="30">
                  <c:v>1995.1669999999999</c:v>
                </c:pt>
                <c:pt idx="31">
                  <c:v>1995.5</c:v>
                </c:pt>
                <c:pt idx="33">
                  <c:v>1996.1669999999999</c:v>
                </c:pt>
                <c:pt idx="34">
                  <c:v>1996.5</c:v>
                </c:pt>
                <c:pt idx="36">
                  <c:v>1997.1669999999999</c:v>
                </c:pt>
                <c:pt idx="37">
                  <c:v>1997.5</c:v>
                </c:pt>
                <c:pt idx="39">
                  <c:v>1998.1669999999999</c:v>
                </c:pt>
                <c:pt idx="40">
                  <c:v>1998.5</c:v>
                </c:pt>
                <c:pt idx="42">
                  <c:v>1999.1669999999999</c:v>
                </c:pt>
                <c:pt idx="43">
                  <c:v>1999.5</c:v>
                </c:pt>
                <c:pt idx="45">
                  <c:v>2000.1669999999999</c:v>
                </c:pt>
                <c:pt idx="46">
                  <c:v>2000.5</c:v>
                </c:pt>
                <c:pt idx="48">
                  <c:v>2001.1669999999999</c:v>
                </c:pt>
                <c:pt idx="49">
                  <c:v>2001.5</c:v>
                </c:pt>
                <c:pt idx="51">
                  <c:v>2002.1669999999999</c:v>
                </c:pt>
                <c:pt idx="52">
                  <c:v>2002.5</c:v>
                </c:pt>
                <c:pt idx="54">
                  <c:v>2003.1669999999999</c:v>
                </c:pt>
                <c:pt idx="55">
                  <c:v>2003.5</c:v>
                </c:pt>
                <c:pt idx="57">
                  <c:v>2004.1669999999999</c:v>
                </c:pt>
                <c:pt idx="58">
                  <c:v>2004.5</c:v>
                </c:pt>
                <c:pt idx="60">
                  <c:v>2005.1669999999999</c:v>
                </c:pt>
                <c:pt idx="61">
                  <c:v>2005.5</c:v>
                </c:pt>
                <c:pt idx="63">
                  <c:v>2006.1669999999999</c:v>
                </c:pt>
                <c:pt idx="64">
                  <c:v>2006.5</c:v>
                </c:pt>
                <c:pt idx="66">
                  <c:v>2007.1669999999999</c:v>
                </c:pt>
                <c:pt idx="67">
                  <c:v>2007.5</c:v>
                </c:pt>
                <c:pt idx="69">
                  <c:v>2008.1669999999999</c:v>
                </c:pt>
                <c:pt idx="70">
                  <c:v>2008.5</c:v>
                </c:pt>
                <c:pt idx="72">
                  <c:v>2009.1669999999999</c:v>
                </c:pt>
                <c:pt idx="73">
                  <c:v>2009.5</c:v>
                </c:pt>
                <c:pt idx="75">
                  <c:v>2010.1669999999999</c:v>
                </c:pt>
                <c:pt idx="76">
                  <c:v>2010.5</c:v>
                </c:pt>
                <c:pt idx="78">
                  <c:v>2011.1669999999999</c:v>
                </c:pt>
                <c:pt idx="79">
                  <c:v>2011.5</c:v>
                </c:pt>
                <c:pt idx="81">
                  <c:v>2012.1669999999999</c:v>
                </c:pt>
                <c:pt idx="82">
                  <c:v>2012.5</c:v>
                </c:pt>
                <c:pt idx="84">
                  <c:v>2013.1669999999999</c:v>
                </c:pt>
                <c:pt idx="85">
                  <c:v>2013.5</c:v>
                </c:pt>
                <c:pt idx="87">
                  <c:v>2014.1669999999999</c:v>
                </c:pt>
                <c:pt idx="88">
                  <c:v>2014.5</c:v>
                </c:pt>
                <c:pt idx="90">
                  <c:v>2015.1669999999999</c:v>
                </c:pt>
                <c:pt idx="91">
                  <c:v>2015.5</c:v>
                </c:pt>
                <c:pt idx="93">
                  <c:v>2016.1669999999999</c:v>
                </c:pt>
                <c:pt idx="94">
                  <c:v>2016.5</c:v>
                </c:pt>
                <c:pt idx="96">
                  <c:v>2017.1669999999999</c:v>
                </c:pt>
                <c:pt idx="97">
                  <c:v>2017.5</c:v>
                </c:pt>
                <c:pt idx="99">
                  <c:v>2018.1669999999999</c:v>
                </c:pt>
                <c:pt idx="100">
                  <c:v>2018.5</c:v>
                </c:pt>
                <c:pt idx="102">
                  <c:v>2019.1669999999999</c:v>
                </c:pt>
                <c:pt idx="103">
                  <c:v>2019.5</c:v>
                </c:pt>
                <c:pt idx="105">
                  <c:v>2020.1669999999999</c:v>
                </c:pt>
                <c:pt idx="106">
                  <c:v>2020.5</c:v>
                </c:pt>
                <c:pt idx="108">
                  <c:v>2021.1669999999999</c:v>
                </c:pt>
                <c:pt idx="109">
                  <c:v>2021.5</c:v>
                </c:pt>
                <c:pt idx="111">
                  <c:v>2022.1669999999999</c:v>
                </c:pt>
                <c:pt idx="112">
                  <c:v>2022.5</c:v>
                </c:pt>
                <c:pt idx="114">
                  <c:v>2022.1669999999999</c:v>
                </c:pt>
                <c:pt idx="115">
                  <c:v>2023.5</c:v>
                </c:pt>
              </c:numCache>
            </c:numRef>
          </c:xVal>
          <c:yVal>
            <c:numRef>
              <c:f>WellsDrilledByType2!$T$4:$T$1112</c:f>
              <c:numCache>
                <c:formatCode>General</c:formatCode>
                <c:ptCount val="1109"/>
                <c:pt idx="0">
                  <c:v>49</c:v>
                </c:pt>
                <c:pt idx="1">
                  <c:v>29</c:v>
                </c:pt>
                <c:pt idx="2">
                  <c:v>0</c:v>
                </c:pt>
                <c:pt idx="3">
                  <c:v>63</c:v>
                </c:pt>
                <c:pt idx="4">
                  <c:v>38</c:v>
                </c:pt>
                <c:pt idx="5">
                  <c:v>0</c:v>
                </c:pt>
                <c:pt idx="6">
                  <c:v>51</c:v>
                </c:pt>
                <c:pt idx="7">
                  <c:v>23</c:v>
                </c:pt>
                <c:pt idx="8">
                  <c:v>0</c:v>
                </c:pt>
                <c:pt idx="9">
                  <c:v>45</c:v>
                </c:pt>
                <c:pt idx="10">
                  <c:v>28</c:v>
                </c:pt>
                <c:pt idx="11">
                  <c:v>0</c:v>
                </c:pt>
                <c:pt idx="12">
                  <c:v>27</c:v>
                </c:pt>
                <c:pt idx="13">
                  <c:v>11</c:v>
                </c:pt>
                <c:pt idx="14">
                  <c:v>0</c:v>
                </c:pt>
                <c:pt idx="15">
                  <c:v>27</c:v>
                </c:pt>
                <c:pt idx="16">
                  <c:v>15</c:v>
                </c:pt>
                <c:pt idx="17">
                  <c:v>0</c:v>
                </c:pt>
                <c:pt idx="18">
                  <c:v>44</c:v>
                </c:pt>
                <c:pt idx="19">
                  <c:v>34</c:v>
                </c:pt>
                <c:pt idx="20">
                  <c:v>0</c:v>
                </c:pt>
                <c:pt idx="21">
                  <c:v>41</c:v>
                </c:pt>
                <c:pt idx="22">
                  <c:v>30</c:v>
                </c:pt>
                <c:pt idx="23">
                  <c:v>0</c:v>
                </c:pt>
                <c:pt idx="24">
                  <c:v>34</c:v>
                </c:pt>
                <c:pt idx="25">
                  <c:v>21</c:v>
                </c:pt>
                <c:pt idx="26">
                  <c:v>0</c:v>
                </c:pt>
                <c:pt idx="27">
                  <c:v>36</c:v>
                </c:pt>
                <c:pt idx="28">
                  <c:v>12</c:v>
                </c:pt>
                <c:pt idx="29">
                  <c:v>0</c:v>
                </c:pt>
                <c:pt idx="30">
                  <c:v>18</c:v>
                </c:pt>
                <c:pt idx="31">
                  <c:v>3</c:v>
                </c:pt>
                <c:pt idx="32">
                  <c:v>0</c:v>
                </c:pt>
                <c:pt idx="33">
                  <c:v>4</c:v>
                </c:pt>
                <c:pt idx="34">
                  <c:v>4</c:v>
                </c:pt>
                <c:pt idx="35">
                  <c:v>0</c:v>
                </c:pt>
                <c:pt idx="36">
                  <c:v>16</c:v>
                </c:pt>
                <c:pt idx="37">
                  <c:v>12</c:v>
                </c:pt>
                <c:pt idx="38">
                  <c:v>0</c:v>
                </c:pt>
                <c:pt idx="39">
                  <c:v>22</c:v>
                </c:pt>
                <c:pt idx="40">
                  <c:v>6</c:v>
                </c:pt>
                <c:pt idx="41">
                  <c:v>0</c:v>
                </c:pt>
                <c:pt idx="42">
                  <c:v>7</c:v>
                </c:pt>
                <c:pt idx="43">
                  <c:v>8</c:v>
                </c:pt>
                <c:pt idx="44">
                  <c:v>0</c:v>
                </c:pt>
                <c:pt idx="45">
                  <c:v>3</c:v>
                </c:pt>
                <c:pt idx="46">
                  <c:v>1</c:v>
                </c:pt>
                <c:pt idx="47">
                  <c:v>0</c:v>
                </c:pt>
                <c:pt idx="48">
                  <c:v>3</c:v>
                </c:pt>
                <c:pt idx="49">
                  <c:v>4</c:v>
                </c:pt>
                <c:pt idx="50">
                  <c:v>0</c:v>
                </c:pt>
                <c:pt idx="51">
                  <c:v>14</c:v>
                </c:pt>
                <c:pt idx="52">
                  <c:v>8</c:v>
                </c:pt>
                <c:pt idx="53">
                  <c:v>0</c:v>
                </c:pt>
                <c:pt idx="54">
                  <c:v>25</c:v>
                </c:pt>
                <c:pt idx="55">
                  <c:v>15</c:v>
                </c:pt>
                <c:pt idx="56">
                  <c:v>0</c:v>
                </c:pt>
                <c:pt idx="57">
                  <c:v>26</c:v>
                </c:pt>
                <c:pt idx="58">
                  <c:v>15</c:v>
                </c:pt>
                <c:pt idx="59">
                  <c:v>0</c:v>
                </c:pt>
                <c:pt idx="60">
                  <c:v>63</c:v>
                </c:pt>
                <c:pt idx="61">
                  <c:v>34</c:v>
                </c:pt>
                <c:pt idx="62">
                  <c:v>0</c:v>
                </c:pt>
                <c:pt idx="63">
                  <c:v>42</c:v>
                </c:pt>
                <c:pt idx="64">
                  <c:v>12</c:v>
                </c:pt>
                <c:pt idx="65">
                  <c:v>0</c:v>
                </c:pt>
                <c:pt idx="66">
                  <c:v>65</c:v>
                </c:pt>
                <c:pt idx="67">
                  <c:v>40</c:v>
                </c:pt>
                <c:pt idx="68">
                  <c:v>0</c:v>
                </c:pt>
                <c:pt idx="69">
                  <c:v>126</c:v>
                </c:pt>
                <c:pt idx="70">
                  <c:v>48</c:v>
                </c:pt>
                <c:pt idx="71">
                  <c:v>0</c:v>
                </c:pt>
                <c:pt idx="72">
                  <c:v>189</c:v>
                </c:pt>
                <c:pt idx="73">
                  <c:v>68</c:v>
                </c:pt>
                <c:pt idx="74">
                  <c:v>0</c:v>
                </c:pt>
                <c:pt idx="75">
                  <c:v>112</c:v>
                </c:pt>
                <c:pt idx="76">
                  <c:v>74</c:v>
                </c:pt>
                <c:pt idx="77">
                  <c:v>0</c:v>
                </c:pt>
                <c:pt idx="78">
                  <c:v>84</c:v>
                </c:pt>
                <c:pt idx="79">
                  <c:v>40</c:v>
                </c:pt>
                <c:pt idx="80">
                  <c:v>0</c:v>
                </c:pt>
                <c:pt idx="81">
                  <c:v>48</c:v>
                </c:pt>
                <c:pt idx="82">
                  <c:v>23</c:v>
                </c:pt>
                <c:pt idx="83">
                  <c:v>0</c:v>
                </c:pt>
                <c:pt idx="84">
                  <c:v>21</c:v>
                </c:pt>
                <c:pt idx="85">
                  <c:v>14</c:v>
                </c:pt>
                <c:pt idx="86">
                  <c:v>0</c:v>
                </c:pt>
                <c:pt idx="87">
                  <c:v>26</c:v>
                </c:pt>
                <c:pt idx="88">
                  <c:v>14</c:v>
                </c:pt>
                <c:pt idx="89">
                  <c:v>0</c:v>
                </c:pt>
                <c:pt idx="90">
                  <c:v>23</c:v>
                </c:pt>
                <c:pt idx="91">
                  <c:v>11</c:v>
                </c:pt>
                <c:pt idx="92">
                  <c:v>0</c:v>
                </c:pt>
                <c:pt idx="93">
                  <c:v>14</c:v>
                </c:pt>
                <c:pt idx="94">
                  <c:v>19</c:v>
                </c:pt>
                <c:pt idx="95">
                  <c:v>0</c:v>
                </c:pt>
                <c:pt idx="96">
                  <c:v>37</c:v>
                </c:pt>
                <c:pt idx="97">
                  <c:v>29</c:v>
                </c:pt>
                <c:pt idx="98">
                  <c:v>0</c:v>
                </c:pt>
                <c:pt idx="99">
                  <c:v>25</c:v>
                </c:pt>
                <c:pt idx="100">
                  <c:v>25</c:v>
                </c:pt>
                <c:pt idx="101">
                  <c:v>0</c:v>
                </c:pt>
                <c:pt idx="102">
                  <c:v>7</c:v>
                </c:pt>
                <c:pt idx="103">
                  <c:v>6</c:v>
                </c:pt>
                <c:pt idx="105">
                  <c:v>21</c:v>
                </c:pt>
                <c:pt idx="106">
                  <c:v>9</c:v>
                </c:pt>
                <c:pt idx="108">
                  <c:v>14</c:v>
                </c:pt>
                <c:pt idx="109">
                  <c:v>1</c:v>
                </c:pt>
                <c:pt idx="111">
                  <c:v>32</c:v>
                </c:pt>
                <c:pt idx="112">
                  <c:v>18</c:v>
                </c:pt>
                <c:pt idx="114">
                  <c:v>16</c:v>
                </c:pt>
                <c:pt idx="115">
                  <c:v>14</c:v>
                </c:pt>
                <c:pt idx="116">
                  <c:v>0</c:v>
                </c:pt>
              </c:numCache>
            </c:numRef>
          </c:yVal>
          <c:smooth val="0"/>
          <c:extLst>
            <c:ext xmlns:c16="http://schemas.microsoft.com/office/drawing/2014/chart" uri="{C3380CC4-5D6E-409C-BE32-E72D297353CC}">
              <c16:uniqueId val="{0000000E-6AFD-4AEB-B4C2-081AB965EE3E}"/>
            </c:ext>
          </c:extLst>
        </c:ser>
        <c:dLbls>
          <c:showLegendKey val="0"/>
          <c:showVal val="0"/>
          <c:showCatName val="0"/>
          <c:showSerName val="0"/>
          <c:showPercent val="0"/>
          <c:showBubbleSize val="0"/>
        </c:dLbls>
        <c:axId val="110003328"/>
        <c:axId val="110185856"/>
      </c:scatterChart>
      <c:catAx>
        <c:axId val="110182784"/>
        <c:scaling>
          <c:orientation val="minMax"/>
        </c:scaling>
        <c:delete val="0"/>
        <c:axPos val="b"/>
        <c:numFmt formatCode="General" sourceLinked="1"/>
        <c:majorTickMark val="in"/>
        <c:minorTickMark val="none"/>
        <c:tickLblPos val="nextTo"/>
        <c:txPr>
          <a:bodyPr rot="-5400000" vert="horz"/>
          <a:lstStyle/>
          <a:p>
            <a:pPr>
              <a:defRPr/>
            </a:pPr>
            <a:endParaRPr lang="en-US"/>
          </a:p>
        </c:txPr>
        <c:crossAx val="110184320"/>
        <c:crosses val="autoZero"/>
        <c:auto val="0"/>
        <c:lblAlgn val="ctr"/>
        <c:lblOffset val="100"/>
        <c:noMultiLvlLbl val="0"/>
      </c:catAx>
      <c:valAx>
        <c:axId val="110184320"/>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crossAx val="110182784"/>
        <c:crosses val="autoZero"/>
        <c:crossBetween val="between"/>
      </c:valAx>
      <c:valAx>
        <c:axId val="110185856"/>
        <c:scaling>
          <c:orientation val="minMax"/>
        </c:scaling>
        <c:delete val="0"/>
        <c:axPos val="r"/>
        <c:numFmt formatCode="General" sourceLinked="1"/>
        <c:majorTickMark val="out"/>
        <c:minorTickMark val="none"/>
        <c:tickLblPos val="nextTo"/>
        <c:crossAx val="110003328"/>
        <c:crosses val="max"/>
        <c:crossBetween val="midCat"/>
      </c:valAx>
      <c:valAx>
        <c:axId val="110003328"/>
        <c:scaling>
          <c:orientation val="minMax"/>
          <c:max val="2019.7"/>
          <c:min val="1985"/>
        </c:scaling>
        <c:delete val="0"/>
        <c:axPos val="t"/>
        <c:numFmt formatCode="General" sourceLinked="1"/>
        <c:majorTickMark val="none"/>
        <c:minorTickMark val="none"/>
        <c:tickLblPos val="nextTo"/>
        <c:txPr>
          <a:bodyPr/>
          <a:lstStyle/>
          <a:p>
            <a:pPr>
              <a:defRPr>
                <a:solidFill>
                  <a:schemeClr val="bg1"/>
                </a:solidFill>
              </a:defRPr>
            </a:pPr>
            <a:endParaRPr lang="en-US"/>
          </a:p>
        </c:txPr>
        <c:crossAx val="110185856"/>
        <c:crosses val="max"/>
        <c:crossBetween val="midCat"/>
      </c:valAx>
    </c:plotArea>
    <c:legend>
      <c:legendPos val="r"/>
      <c:legendEntry>
        <c:idx val="14"/>
        <c:delete val="1"/>
      </c:legendEntry>
      <c:layout>
        <c:manualLayout>
          <c:xMode val="edge"/>
          <c:yMode val="edge"/>
          <c:x val="0.84366931164552206"/>
          <c:y val="0.26973542728469418"/>
          <c:w val="0.15633068835447794"/>
          <c:h val="0.59833213591718071"/>
        </c:manualLayout>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0.82044</cdr:x>
      <cdr:y>0.28475</cdr:y>
    </cdr:from>
    <cdr:to>
      <cdr:x>0.84881</cdr:x>
      <cdr:y>0.56399</cdr:y>
    </cdr:to>
    <cdr:sp macro="" textlink="">
      <cdr:nvSpPr>
        <cdr:cNvPr id="2" name="TextBox 1"/>
        <cdr:cNvSpPr txBox="1"/>
      </cdr:nvSpPr>
      <cdr:spPr>
        <a:xfrm xmlns:a="http://schemas.openxmlformats.org/drawingml/2006/main" rot="16200000">
          <a:off x="8995410" y="2472690"/>
          <a:ext cx="1737360" cy="335280"/>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pPr algn="ctr"/>
          <a:r>
            <a:rPr lang="en-US" sz="1100"/>
            <a:t>Drilled (774)</a:t>
          </a:r>
        </a:p>
      </cdr:txBody>
    </cdr:sp>
  </cdr:relSizeAnchor>
  <cdr:relSizeAnchor xmlns:cdr="http://schemas.openxmlformats.org/drawingml/2006/chartDrawing">
    <cdr:from>
      <cdr:x>0.82184</cdr:x>
      <cdr:y>0.59094</cdr:y>
    </cdr:from>
    <cdr:to>
      <cdr:x>0.8502</cdr:x>
      <cdr:y>0.85079</cdr:y>
    </cdr:to>
    <cdr:sp macro="" textlink="">
      <cdr:nvSpPr>
        <cdr:cNvPr id="4" name="TextBox 1"/>
        <cdr:cNvSpPr txBox="1"/>
      </cdr:nvSpPr>
      <cdr:spPr>
        <a:xfrm xmlns:a="http://schemas.openxmlformats.org/drawingml/2006/main" rot="16200000">
          <a:off x="9072245" y="4317365"/>
          <a:ext cx="1616710" cy="335280"/>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t>Permitted (1437)</a:t>
          </a:r>
        </a:p>
      </cdr:txBody>
    </cdr:sp>
  </cdr:relSizeAnchor>
  <cdr:relSizeAnchor xmlns:cdr="http://schemas.openxmlformats.org/drawingml/2006/chartDrawing">
    <cdr:from>
      <cdr:x>0.84912</cdr:x>
      <cdr:y>0.57991</cdr:y>
    </cdr:from>
    <cdr:to>
      <cdr:x>0.84912</cdr:x>
      <cdr:y>0.85303</cdr:y>
    </cdr:to>
    <cdr:cxnSp macro="">
      <cdr:nvCxnSpPr>
        <cdr:cNvPr id="6" name="Straight Connector 5">
          <a:extLst xmlns:a="http://schemas.openxmlformats.org/drawingml/2006/main">
            <a:ext uri="{FF2B5EF4-FFF2-40B4-BE49-F238E27FC236}">
              <a16:creationId xmlns:a16="http://schemas.microsoft.com/office/drawing/2014/main" id="{E81FA0A5-2341-47E8-8DD5-7C05D012FF45}"/>
            </a:ext>
          </a:extLst>
        </cdr:cNvPr>
        <cdr:cNvCxnSpPr/>
      </cdr:nvCxnSpPr>
      <cdr:spPr>
        <a:xfrm xmlns:a="http://schemas.openxmlformats.org/drawingml/2006/main">
          <a:off x="10016540" y="3597817"/>
          <a:ext cx="0" cy="169447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0.84718</cdr:x>
      <cdr:y>0.28354</cdr:y>
    </cdr:from>
    <cdr:to>
      <cdr:x>0.84718</cdr:x>
      <cdr:y>0.55788</cdr:y>
    </cdr:to>
    <cdr:cxnSp macro="">
      <cdr:nvCxnSpPr>
        <cdr:cNvPr id="8" name="Straight Connector 7">
          <a:extLst xmlns:a="http://schemas.openxmlformats.org/drawingml/2006/main">
            <a:ext uri="{FF2B5EF4-FFF2-40B4-BE49-F238E27FC236}">
              <a16:creationId xmlns:a16="http://schemas.microsoft.com/office/drawing/2014/main" id="{6E57D363-C463-4C06-9AD7-E42566AA4CBE}"/>
            </a:ext>
          </a:extLst>
        </cdr:cNvPr>
        <cdr:cNvCxnSpPr/>
      </cdr:nvCxnSpPr>
      <cdr:spPr>
        <a:xfrm xmlns:a="http://schemas.openxmlformats.org/drawingml/2006/main">
          <a:off x="9993678" y="1759101"/>
          <a:ext cx="0" cy="1702045"/>
        </a:xfrm>
        <a:prstGeom xmlns:a="http://schemas.openxmlformats.org/drawingml/2006/main" prst="line">
          <a:avLst/>
        </a:prstGeom>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6713"/>
          </a:xfrm>
          <a:prstGeom prst="rect">
            <a:avLst/>
          </a:prstGeom>
        </p:spPr>
        <p:txBody>
          <a:bodyPr vert="horz" lIns="91440" tIns="45720" rIns="91440" bIns="45720" rtlCol="0"/>
          <a:lstStyle>
            <a:lvl1pPr algn="r">
              <a:defRPr sz="1200"/>
            </a:lvl1pPr>
          </a:lstStyle>
          <a:p>
            <a:fld id="{36224406-8661-4EB6-A27B-67D977AA00AC}" type="datetimeFigureOut">
              <a:rPr lang="en-US" smtClean="0"/>
              <a:t>2/27/2024</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521075"/>
            <a:ext cx="7680325" cy="287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6712"/>
          </a:xfrm>
          <a:prstGeom prst="rect">
            <a:avLst/>
          </a:prstGeom>
        </p:spPr>
        <p:txBody>
          <a:bodyPr vert="horz" lIns="91440" tIns="45720" rIns="91440" bIns="45720" rtlCol="0" anchor="b"/>
          <a:lstStyle>
            <a:lvl1pPr algn="r">
              <a:defRPr sz="1200"/>
            </a:lvl1pPr>
          </a:lstStyle>
          <a:p>
            <a:fld id="{7DFB8CF0-E705-4EC4-8311-B86A38FBDB13}" type="slidenum">
              <a:rPr lang="en-US" smtClean="0"/>
              <a:t>‹#›</a:t>
            </a:fld>
            <a:endParaRPr lang="en-US"/>
          </a:p>
        </p:txBody>
      </p:sp>
    </p:spTree>
    <p:extLst>
      <p:ext uri="{BB962C8B-B14F-4D97-AF65-F5344CB8AC3E}">
        <p14:creationId xmlns:p14="http://schemas.microsoft.com/office/powerpoint/2010/main" val="166214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bmg.unr.edu/GBSSRL/index.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NDOM focuses on regulatory and fluid mineral resource management, the responsibility for well data provision lies with the NBMG </a:t>
            </a:r>
            <a:r>
              <a:rPr lang="en-US" sz="1200" u="sng" dirty="0">
                <a:solidFill>
                  <a:srgbClr val="0563C1"/>
                </a:solidFill>
                <a:effectLst/>
                <a:latin typeface="Calibri" panose="020F0502020204030204" pitchFamily="34" charset="0"/>
                <a:ea typeface="Calibri" panose="020F0502020204030204" pitchFamily="34" charset="0"/>
                <a:hlinkClick r:id="rId3"/>
              </a:rPr>
              <a:t>Great Basin Science Sample and Records Library</a:t>
            </a:r>
            <a:r>
              <a:rPr lang="en-US" sz="1200" dirty="0">
                <a:effectLst/>
                <a:latin typeface="Calibri" panose="020F0502020204030204" pitchFamily="34" charset="0"/>
                <a:ea typeface="Calibri" panose="020F0502020204030204" pitchFamily="34" charset="0"/>
              </a:rPr>
              <a:t> (Gold Building).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It is fully recognized that there has been a breakdown in the sharing of well data due to staffing and funding shortages. NBMG and NDOM rely on adequate staffing and funding to efficiently collect, manage, and share well data. Unfortunately, limited resources have led to constraints in providing well data coverage, but we are actively working on a more efficient means of sharing well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That said, if you cannot find what you are looking for at the Gold Building I can try and provide you with what files we have in digital form, but it may take some time. You are also welcome to come down to our office and scan what files we have that are non-confidential. </a:t>
            </a:r>
          </a:p>
          <a:p>
            <a:endParaRPr lang="en-US" dirty="0"/>
          </a:p>
        </p:txBody>
      </p:sp>
      <p:sp>
        <p:nvSpPr>
          <p:cNvPr id="4" name="Slide Number Placeholder 3"/>
          <p:cNvSpPr>
            <a:spLocks noGrp="1"/>
          </p:cNvSpPr>
          <p:nvPr>
            <p:ph type="sldNum" sz="quarter" idx="5"/>
          </p:nvPr>
        </p:nvSpPr>
        <p:spPr/>
        <p:txBody>
          <a:bodyPr/>
          <a:lstStyle/>
          <a:p>
            <a:fld id="{7DFB8CF0-E705-4EC4-8311-B86A38FBDB13}" type="slidenum">
              <a:rPr lang="en-US" smtClean="0"/>
              <a:t>1</a:t>
            </a:fld>
            <a:endParaRPr lang="en-US"/>
          </a:p>
        </p:txBody>
      </p:sp>
    </p:spTree>
    <p:extLst>
      <p:ext uri="{BB962C8B-B14F-4D97-AF65-F5344CB8AC3E}">
        <p14:creationId xmlns:p14="http://schemas.microsoft.com/office/powerpoint/2010/main" val="2508246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Histogram of the last 38 years comparing Permitted/Drilled wells per year.</a:t>
            </a:r>
          </a:p>
          <a:p>
            <a:r>
              <a:rPr lang="en-US" dirty="0"/>
              <a:t>2023: </a:t>
            </a:r>
          </a:p>
          <a:p>
            <a:r>
              <a:rPr lang="en-US" dirty="0"/>
              <a:t>16 Permitted</a:t>
            </a:r>
          </a:p>
          <a:p>
            <a:r>
              <a:rPr lang="en-US" dirty="0"/>
              <a:t>14 Drilled</a:t>
            </a:r>
          </a:p>
          <a:p>
            <a:r>
              <a:rPr lang="en-US" dirty="0"/>
              <a:t>2022</a:t>
            </a:r>
          </a:p>
          <a:p>
            <a:r>
              <a:rPr lang="en-US" dirty="0"/>
              <a:t>32 Permitted</a:t>
            </a:r>
          </a:p>
          <a:p>
            <a:r>
              <a:rPr lang="en-US" dirty="0"/>
              <a:t>18 Drilled</a:t>
            </a:r>
          </a:p>
        </p:txBody>
      </p:sp>
      <p:sp>
        <p:nvSpPr>
          <p:cNvPr id="4" name="Slide Number Placeholder 3"/>
          <p:cNvSpPr>
            <a:spLocks noGrp="1"/>
          </p:cNvSpPr>
          <p:nvPr>
            <p:ph type="sldNum" sz="quarter" idx="5"/>
          </p:nvPr>
        </p:nvSpPr>
        <p:spPr/>
        <p:txBody>
          <a:bodyPr/>
          <a:lstStyle/>
          <a:p>
            <a:fld id="{7DFB8CF0-E705-4EC4-8311-B86A38FBDB13}" type="slidenum">
              <a:rPr lang="en-US" smtClean="0"/>
              <a:t>10</a:t>
            </a:fld>
            <a:endParaRPr lang="en-US"/>
          </a:p>
        </p:txBody>
      </p:sp>
    </p:spTree>
    <p:extLst>
      <p:ext uri="{BB962C8B-B14F-4D97-AF65-F5344CB8AC3E}">
        <p14:creationId xmlns:p14="http://schemas.microsoft.com/office/powerpoint/2010/main" val="4234385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Lake:</a:t>
            </a:r>
          </a:p>
          <a:p>
            <a:r>
              <a:rPr lang="en-US" dirty="0"/>
              <a:t>Ownership of 2 completed older wells</a:t>
            </a:r>
          </a:p>
          <a:p>
            <a:r>
              <a:rPr lang="en-US" dirty="0" err="1"/>
              <a:t>Drileld</a:t>
            </a:r>
            <a:r>
              <a:rPr lang="en-US" dirty="0"/>
              <a:t> 2 production wells</a:t>
            </a:r>
          </a:p>
          <a:p>
            <a:r>
              <a:rPr lang="en-US" dirty="0"/>
              <a:t>Pending 2 injection wells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58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91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Lake:</a:t>
            </a:r>
          </a:p>
          <a:p>
            <a:r>
              <a:rPr lang="en-US" dirty="0"/>
              <a:t>Ownership of 2 completed older wells</a:t>
            </a:r>
          </a:p>
          <a:p>
            <a:r>
              <a:rPr lang="en-US" dirty="0" err="1"/>
              <a:t>Drileld</a:t>
            </a:r>
            <a:r>
              <a:rPr lang="en-US" dirty="0"/>
              <a:t> 2 production wells</a:t>
            </a:r>
          </a:p>
          <a:p>
            <a:r>
              <a:rPr lang="en-US" dirty="0"/>
              <a:t>Pending 2 injection wells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5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Lake:</a:t>
            </a:r>
          </a:p>
          <a:p>
            <a:r>
              <a:rPr lang="en-US" dirty="0"/>
              <a:t>Ownership of 2 completed older wells</a:t>
            </a:r>
          </a:p>
          <a:p>
            <a:r>
              <a:rPr lang="en-US" dirty="0" err="1"/>
              <a:t>Drileld</a:t>
            </a:r>
            <a:r>
              <a:rPr lang="en-US" dirty="0"/>
              <a:t> 2 production wells</a:t>
            </a:r>
          </a:p>
          <a:p>
            <a:r>
              <a:rPr lang="en-US" dirty="0"/>
              <a:t>Pending 2 injection wells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83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task with creating a permitting path for dissolved mineral exploration due to the demand for lithium</a:t>
            </a:r>
          </a:p>
        </p:txBody>
      </p:sp>
      <p:sp>
        <p:nvSpPr>
          <p:cNvPr id="4" name="Slide Number Placeholder 3"/>
          <p:cNvSpPr>
            <a:spLocks noGrp="1"/>
          </p:cNvSpPr>
          <p:nvPr>
            <p:ph type="sldNum" sz="quarter" idx="5"/>
          </p:nvPr>
        </p:nvSpPr>
        <p:spPr/>
        <p:txBody>
          <a:bodyPr/>
          <a:lstStyle/>
          <a:p>
            <a:fld id="{7DFB8CF0-E705-4EC4-8311-B86A38FBDB13}" type="slidenum">
              <a:rPr lang="en-US" smtClean="0"/>
              <a:t>17</a:t>
            </a:fld>
            <a:endParaRPr lang="en-US"/>
          </a:p>
        </p:txBody>
      </p:sp>
    </p:spTree>
    <p:extLst>
      <p:ext uri="{BB962C8B-B14F-4D97-AF65-F5344CB8AC3E}">
        <p14:creationId xmlns:p14="http://schemas.microsoft.com/office/powerpoint/2010/main" val="2752337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Usha had 2 collapsed wells</a:t>
            </a:r>
          </a:p>
          <a:p>
            <a:r>
              <a:rPr lang="en-US" dirty="0"/>
              <a:t>1 redrill, 1 redrill permitted</a:t>
            </a:r>
          </a:p>
          <a:p>
            <a:r>
              <a:rPr lang="en-US" dirty="0" err="1"/>
              <a:t>GeoXplore</a:t>
            </a:r>
            <a:r>
              <a:rPr lang="en-US" dirty="0"/>
              <a:t> drilled 1 well, permitted in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2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Boreholes NOI </a:t>
            </a:r>
          </a:p>
          <a:p>
            <a:r>
              <a:rPr lang="en-US" dirty="0"/>
              <a:t>1 Exploration Wells drilled this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5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Drilled 3</a:t>
            </a:r>
          </a:p>
          <a:p>
            <a:r>
              <a:rPr lang="en-US" dirty="0"/>
              <a:t>2 </a:t>
            </a:r>
            <a:r>
              <a:rPr lang="en-US" dirty="0" err="1"/>
              <a:t>ReDrills</a:t>
            </a:r>
            <a:endParaRPr lang="en-US" dirty="0"/>
          </a:p>
          <a:p>
            <a:r>
              <a:rPr lang="en-US" dirty="0"/>
              <a:t>Not Drilled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42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Origin Minerals - 2 </a:t>
            </a:r>
            <a:r>
              <a:rPr lang="en-US" dirty="0"/>
              <a:t>Exploration Wells </a:t>
            </a:r>
            <a:r>
              <a:rPr lang="en-US"/>
              <a:t>were permitted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FF56-1D09-4CD2-8E5B-F9FC4DDBF2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6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Nevada Division of Minerals is the state’s regulatory authority for all oil and gas wells drilled in Nevada. Oil and gas wells drilled within Nevada, on either private or federally managed lands, must be permitted by the Nevada Division of Minerals. The associated drilling and completion programs must be approved by the Division before either program is implemented. The Division oversees the drilling and subsequent completion operations through daily reporting to the Division by the operator, as well as inspect the wells after they are completed. The Division must also approve all maintenance and work-over operations during the life of the well, as well as the final plugging and abandonment of a well at the end of its useful life. Oil and gas production and injection information is submitted to the Division on a monthly basis, where the information is tabulated both monthly and annually.</a:t>
            </a:r>
          </a:p>
          <a:p>
            <a:endParaRPr lang="en-US" dirty="0"/>
          </a:p>
        </p:txBody>
      </p:sp>
      <p:sp>
        <p:nvSpPr>
          <p:cNvPr id="4" name="Slide Number Placeholder 3"/>
          <p:cNvSpPr>
            <a:spLocks noGrp="1"/>
          </p:cNvSpPr>
          <p:nvPr>
            <p:ph type="sldNum" sz="quarter" idx="5"/>
          </p:nvPr>
        </p:nvSpPr>
        <p:spPr/>
        <p:txBody>
          <a:bodyPr/>
          <a:lstStyle/>
          <a:p>
            <a:fld id="{7DFB8CF0-E705-4EC4-8311-B86A38FBDB13}" type="slidenum">
              <a:rPr lang="en-US" smtClean="0"/>
              <a:t>2</a:t>
            </a:fld>
            <a:endParaRPr lang="en-US"/>
          </a:p>
        </p:txBody>
      </p:sp>
    </p:spTree>
    <p:extLst>
      <p:ext uri="{BB962C8B-B14F-4D97-AF65-F5344CB8AC3E}">
        <p14:creationId xmlns:p14="http://schemas.microsoft.com/office/powerpoint/2010/main" val="207500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will be geared toward discussing the permitting and drilling activity in the state, for the last year, at least since I took over.</a:t>
            </a:r>
          </a:p>
        </p:txBody>
      </p:sp>
      <p:sp>
        <p:nvSpPr>
          <p:cNvPr id="4" name="Slide Number Placeholder 3"/>
          <p:cNvSpPr>
            <a:spLocks noGrp="1"/>
          </p:cNvSpPr>
          <p:nvPr>
            <p:ph type="sldNum" sz="quarter" idx="5"/>
          </p:nvPr>
        </p:nvSpPr>
        <p:spPr/>
        <p:txBody>
          <a:bodyPr/>
          <a:lstStyle/>
          <a:p>
            <a:fld id="{7DFB8CF0-E705-4EC4-8311-B86A38FBDB13}" type="slidenum">
              <a:rPr lang="en-US" smtClean="0"/>
              <a:t>3</a:t>
            </a:fld>
            <a:endParaRPr lang="en-US"/>
          </a:p>
        </p:txBody>
      </p:sp>
    </p:spTree>
    <p:extLst>
      <p:ext uri="{BB962C8B-B14F-4D97-AF65-F5344CB8AC3E}">
        <p14:creationId xmlns:p14="http://schemas.microsoft.com/office/powerpoint/2010/main" val="125438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is enjoying his well-deserved retirement after ~18 years with the Division.</a:t>
            </a:r>
          </a:p>
          <a:p>
            <a:endParaRPr lang="en-US" dirty="0"/>
          </a:p>
          <a:p>
            <a:r>
              <a:rPr lang="en-US" dirty="0"/>
              <a:t>With Mike’s retirement we have lost some institutional knowledge, no doubt about that</a:t>
            </a:r>
          </a:p>
          <a:p>
            <a:endParaRPr lang="en-US" dirty="0"/>
          </a:p>
          <a:p>
            <a:r>
              <a:rPr lang="en-US" dirty="0"/>
              <a:t>but I can assure you that we do not plan to change the way in which the Division operates.</a:t>
            </a:r>
          </a:p>
        </p:txBody>
      </p:sp>
      <p:sp>
        <p:nvSpPr>
          <p:cNvPr id="4" name="Slide Number Placeholder 3"/>
          <p:cNvSpPr>
            <a:spLocks noGrp="1"/>
          </p:cNvSpPr>
          <p:nvPr>
            <p:ph type="sldNum" sz="quarter" idx="5"/>
          </p:nvPr>
        </p:nvSpPr>
        <p:spPr/>
        <p:txBody>
          <a:bodyPr/>
          <a:lstStyle/>
          <a:p>
            <a:fld id="{7DFB8CF0-E705-4EC4-8311-B86A38FBDB13}" type="slidenum">
              <a:rPr lang="en-US" smtClean="0"/>
              <a:t>4</a:t>
            </a:fld>
            <a:endParaRPr lang="en-US"/>
          </a:p>
        </p:txBody>
      </p:sp>
    </p:spTree>
    <p:extLst>
      <p:ext uri="{BB962C8B-B14F-4D97-AF65-F5344CB8AC3E}">
        <p14:creationId xmlns:p14="http://schemas.microsoft.com/office/powerpoint/2010/main" val="64364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Overseen by a Commission on Mineral Resources</a:t>
            </a:r>
          </a:p>
          <a:p>
            <a:r>
              <a:rPr lang="en-US" dirty="0"/>
              <a:t>Nevada is a member of the Interstate Oil and Gas Compact Commission. </a:t>
            </a:r>
          </a:p>
          <a:p>
            <a:r>
              <a:rPr lang="en-US" dirty="0"/>
              <a:t>AML program</a:t>
            </a:r>
          </a:p>
          <a:p>
            <a:endParaRPr lang="en-US" dirty="0"/>
          </a:p>
        </p:txBody>
      </p:sp>
      <p:sp>
        <p:nvSpPr>
          <p:cNvPr id="4" name="Slide Number Placeholder 3"/>
          <p:cNvSpPr>
            <a:spLocks noGrp="1"/>
          </p:cNvSpPr>
          <p:nvPr>
            <p:ph type="sldNum" sz="quarter" idx="5"/>
          </p:nvPr>
        </p:nvSpPr>
        <p:spPr/>
        <p:txBody>
          <a:bodyPr/>
          <a:lstStyle/>
          <a:p>
            <a:fld id="{7DFB8CF0-E705-4EC4-8311-B86A38FBDB13}" type="slidenum">
              <a:rPr lang="en-US" smtClean="0"/>
              <a:t>5</a:t>
            </a:fld>
            <a:endParaRPr lang="en-US"/>
          </a:p>
        </p:txBody>
      </p:sp>
    </p:spTree>
    <p:extLst>
      <p:ext uri="{BB962C8B-B14F-4D97-AF65-F5344CB8AC3E}">
        <p14:creationId xmlns:p14="http://schemas.microsoft.com/office/powerpoint/2010/main" val="140523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FFFF00"/>
                </a:solidFill>
                <a:latin typeface="Calibri" panose="020F0502020204030204" pitchFamily="34" charset="0"/>
                <a:cs typeface="Times New Roman" panose="02020603050405020304" pitchFamily="18" charset="0"/>
              </a:rPr>
              <a:t>742 Well oil wells drilled</a:t>
            </a:r>
          </a:p>
          <a:p>
            <a:endParaRPr lang="en-US" sz="1600" b="1" dirty="0">
              <a:solidFill>
                <a:srgbClr val="FFFF00"/>
              </a:solidFill>
              <a:latin typeface="Calibri" panose="020F0502020204030204" pitchFamily="34" charset="0"/>
              <a:cs typeface="Times New Roman" panose="02020603050405020304" pitchFamily="18" charset="0"/>
            </a:endParaRPr>
          </a:p>
          <a:p>
            <a:r>
              <a:rPr lang="en-US" sz="1600" b="1" dirty="0">
                <a:solidFill>
                  <a:srgbClr val="FFFF00"/>
                </a:solidFill>
                <a:latin typeface="Calibri" panose="020F0502020204030204" pitchFamily="34" charset="0"/>
                <a:cs typeface="Times New Roman" panose="02020603050405020304" pitchFamily="18" charset="0"/>
              </a:rPr>
              <a:t>120 Open Wells</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Times New Roman" panose="02020603050405020304" pitchFamily="18" charset="0"/>
              </a:rPr>
              <a:t>65 Producers Active Wells</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Times New Roman" panose="02020603050405020304" pitchFamily="18" charset="0"/>
              </a:rPr>
              <a:t>40 Producers Shut In</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Times New Roman" panose="02020603050405020304" pitchFamily="18" charset="0"/>
              </a:rPr>
              <a:t>12 Active Injection Wells</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Times New Roman" panose="02020603050405020304" pitchFamily="18" charset="0"/>
              </a:rPr>
              <a:t>3 Shut In Injection Wells</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Times New Roman" panose="02020603050405020304" pitchFamily="18" charset="0"/>
              </a:rPr>
              <a:t>7 Orphan Wells(BLM surface)</a:t>
            </a:r>
          </a:p>
          <a:p>
            <a:pPr marL="285750" indent="-285750">
              <a:buFont typeface="Arial" panose="020B0604020202020204" pitchFamily="34" charset="0"/>
              <a:buChar char="•"/>
            </a:pPr>
            <a:endParaRPr lang="en-US" b="1" dirty="0">
              <a:solidFill>
                <a:srgbClr val="FFFF00"/>
              </a:solidFill>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b="1" dirty="0">
                <a:solidFill>
                  <a:srgbClr val="FFFF00"/>
                </a:solidFill>
                <a:latin typeface="Calibri" panose="020F0502020204030204" pitchFamily="34" charset="0"/>
                <a:cs typeface="Times New Roman" panose="02020603050405020304" pitchFamily="18" charset="0"/>
              </a:rPr>
              <a:t>Discuss: oil production for this year. On track or not?</a:t>
            </a:r>
          </a:p>
          <a:p>
            <a:endParaRPr lang="en-US" dirty="0"/>
          </a:p>
        </p:txBody>
      </p:sp>
      <p:sp>
        <p:nvSpPr>
          <p:cNvPr id="4" name="Slide Number Placeholder 3"/>
          <p:cNvSpPr>
            <a:spLocks noGrp="1"/>
          </p:cNvSpPr>
          <p:nvPr>
            <p:ph type="sldNum" sz="quarter" idx="5"/>
          </p:nvPr>
        </p:nvSpPr>
        <p:spPr/>
        <p:txBody>
          <a:bodyPr/>
          <a:lstStyle/>
          <a:p>
            <a:fld id="{7DFB8CF0-E705-4EC4-8311-B86A38FBDB13}" type="slidenum">
              <a:rPr lang="en-US" smtClean="0"/>
              <a:t>6</a:t>
            </a:fld>
            <a:endParaRPr lang="en-US"/>
          </a:p>
        </p:txBody>
      </p:sp>
    </p:spTree>
    <p:extLst>
      <p:ext uri="{BB962C8B-B14F-4D97-AF65-F5344CB8AC3E}">
        <p14:creationId xmlns:p14="http://schemas.microsoft.com/office/powerpoint/2010/main" val="53524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t>
            </a:r>
          </a:p>
          <a:p>
            <a:r>
              <a:rPr lang="en-US" dirty="0"/>
              <a:t>Bill Ehni &amp;</a:t>
            </a:r>
          </a:p>
          <a:p>
            <a:endParaRPr lang="en-US" dirty="0"/>
          </a:p>
        </p:txBody>
      </p:sp>
      <p:sp>
        <p:nvSpPr>
          <p:cNvPr id="4" name="Slide Number Placeholder 3"/>
          <p:cNvSpPr>
            <a:spLocks noGrp="1"/>
          </p:cNvSpPr>
          <p:nvPr>
            <p:ph type="sldNum" sz="quarter" idx="5"/>
          </p:nvPr>
        </p:nvSpPr>
        <p:spPr/>
        <p:txBody>
          <a:bodyPr/>
          <a:lstStyle/>
          <a:p>
            <a:fld id="{7DFB8CF0-E705-4EC4-8311-B86A38FBDB13}" type="slidenum">
              <a:rPr lang="en-US" smtClean="0"/>
              <a:t>7</a:t>
            </a:fld>
            <a:endParaRPr lang="en-US"/>
          </a:p>
        </p:txBody>
      </p:sp>
    </p:spTree>
    <p:extLst>
      <p:ext uri="{BB962C8B-B14F-4D97-AF65-F5344CB8AC3E}">
        <p14:creationId xmlns:p14="http://schemas.microsoft.com/office/powerpoint/2010/main" val="235489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Nevada great for geothermal, makes it poor for oil and gas.</a:t>
            </a:r>
          </a:p>
          <a:p>
            <a:endParaRPr lang="en-US" dirty="0"/>
          </a:p>
          <a:p>
            <a:r>
              <a:rPr lang="en-US" dirty="0"/>
              <a:t>Extension of the North American Plate that has lead to a thin crust with a high temperature gradient and all of the normal and thrust faulting.</a:t>
            </a:r>
          </a:p>
          <a:p>
            <a:endParaRPr lang="en-US" dirty="0"/>
          </a:p>
          <a:p>
            <a:r>
              <a:rPr lang="en-US" dirty="0"/>
              <a:t>Tends to have overcooked the oil and led to compartmentalization of the oil</a:t>
            </a:r>
          </a:p>
        </p:txBody>
      </p:sp>
      <p:sp>
        <p:nvSpPr>
          <p:cNvPr id="4" name="Slide Number Placeholder 3"/>
          <p:cNvSpPr>
            <a:spLocks noGrp="1"/>
          </p:cNvSpPr>
          <p:nvPr>
            <p:ph type="sldNum" sz="quarter" idx="5"/>
          </p:nvPr>
        </p:nvSpPr>
        <p:spPr/>
        <p:txBody>
          <a:bodyPr/>
          <a:lstStyle/>
          <a:p>
            <a:fld id="{7DFB8CF0-E705-4EC4-8311-B86A38FBDB13}" type="slidenum">
              <a:rPr lang="en-US" smtClean="0"/>
              <a:t>8</a:t>
            </a:fld>
            <a:endParaRPr lang="en-US"/>
          </a:p>
        </p:txBody>
      </p:sp>
    </p:spTree>
    <p:extLst>
      <p:ext uri="{BB962C8B-B14F-4D97-AF65-F5344CB8AC3E}">
        <p14:creationId xmlns:p14="http://schemas.microsoft.com/office/powerpoint/2010/main" val="214793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google search will find you some pretty awful memes for ge0thermal</a:t>
            </a:r>
          </a:p>
        </p:txBody>
      </p:sp>
      <p:sp>
        <p:nvSpPr>
          <p:cNvPr id="4" name="Slide Number Placeholder 3"/>
          <p:cNvSpPr>
            <a:spLocks noGrp="1"/>
          </p:cNvSpPr>
          <p:nvPr>
            <p:ph type="sldNum" sz="quarter" idx="5"/>
          </p:nvPr>
        </p:nvSpPr>
        <p:spPr/>
        <p:txBody>
          <a:bodyPr/>
          <a:lstStyle/>
          <a:p>
            <a:fld id="{7DFB8CF0-E705-4EC4-8311-B86A38FBDB13}" type="slidenum">
              <a:rPr lang="en-US" smtClean="0"/>
              <a:t>9</a:t>
            </a:fld>
            <a:endParaRPr lang="en-US"/>
          </a:p>
        </p:txBody>
      </p:sp>
    </p:spTree>
    <p:extLst>
      <p:ext uri="{BB962C8B-B14F-4D97-AF65-F5344CB8AC3E}">
        <p14:creationId xmlns:p14="http://schemas.microsoft.com/office/powerpoint/2010/main" val="85337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14F7-40C3-41D2-886E-FD94E8456D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885CC-6133-4F66-9906-A6CB48CF00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243F8-19CD-4EF9-99EE-B003243D7007}"/>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5" name="Footer Placeholder 4">
            <a:extLst>
              <a:ext uri="{FF2B5EF4-FFF2-40B4-BE49-F238E27FC236}">
                <a16:creationId xmlns:a16="http://schemas.microsoft.com/office/drawing/2014/main" id="{9DC1E499-E9CE-4245-AC91-DE5380F6C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E9278-854F-4D35-9052-10CA3E8BB864}"/>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57682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B623-6966-420A-8256-47012B9E7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ED802C-B18C-4330-9EE2-78E6799B73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FD0A8-C76D-40A5-87BA-F704BD467EA2}"/>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5" name="Footer Placeholder 4">
            <a:extLst>
              <a:ext uri="{FF2B5EF4-FFF2-40B4-BE49-F238E27FC236}">
                <a16:creationId xmlns:a16="http://schemas.microsoft.com/office/drawing/2014/main" id="{19CAC84D-7F9B-4A32-B669-DFA01E09A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9C311-21D1-4476-8E1E-33F5CB074967}"/>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258961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C22BC9-9D4F-4BE8-8503-BEEC38E01F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ABDC6C-F1F0-4D4F-B1A0-5345E3BF1B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67CA-09BC-4916-ADF1-B037D411823B}"/>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5" name="Footer Placeholder 4">
            <a:extLst>
              <a:ext uri="{FF2B5EF4-FFF2-40B4-BE49-F238E27FC236}">
                <a16:creationId xmlns:a16="http://schemas.microsoft.com/office/drawing/2014/main" id="{AE501514-F48E-46F8-B9BE-77A59F5F0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B0CF4-2A14-4B33-A03F-363AFCA1BE9C}"/>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73279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C531-29E0-468C-B9BE-284E85E88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BD076-BB71-4600-B0BB-47BCF37A7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2F825-2BAD-4A4D-A930-F11A4AA6BFE3}"/>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5" name="Footer Placeholder 4">
            <a:extLst>
              <a:ext uri="{FF2B5EF4-FFF2-40B4-BE49-F238E27FC236}">
                <a16:creationId xmlns:a16="http://schemas.microsoft.com/office/drawing/2014/main" id="{78603935-B6D9-406A-9B62-CD4C67820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47177-1272-43C5-BDD7-A4EC0001700B}"/>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53881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46AE-517D-444E-A3D6-925161BDE7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5AF0DC-6745-49D6-BE8B-8EB77D671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D4152-1909-45F7-A6A6-FA8A06A9B267}"/>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5" name="Footer Placeholder 4">
            <a:extLst>
              <a:ext uri="{FF2B5EF4-FFF2-40B4-BE49-F238E27FC236}">
                <a16:creationId xmlns:a16="http://schemas.microsoft.com/office/drawing/2014/main" id="{50E37538-5D18-4774-846B-64A478CF9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91923-8A10-4178-999D-75E7EB1B6DC6}"/>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365931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EE0B1-9A85-4360-B29C-C0AB43BA5E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39A416-0362-485E-A3FF-2ECBF9941F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EB0EE1-9A47-405F-A91C-253D4D07A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1A9FD-AEE5-4552-8B26-1944E69BB968}"/>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6" name="Footer Placeholder 5">
            <a:extLst>
              <a:ext uri="{FF2B5EF4-FFF2-40B4-BE49-F238E27FC236}">
                <a16:creationId xmlns:a16="http://schemas.microsoft.com/office/drawing/2014/main" id="{F282026D-E5A2-412A-A22C-D616DBD4E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F6D11-09CE-4AE0-806D-96E172CC891C}"/>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141042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A1A0-89E1-4106-BAE7-7C8961ABBC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70180-F172-4D44-A6FA-EE00B68442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16D24B-3D9A-4D37-BC11-CBCAA4F10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D807D-1DA1-42FA-BE98-2ECEB6D0EE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65F309-81FD-47E2-8963-DA19DAEE60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B44532-9554-4046-B227-E0FBA1A28308}"/>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8" name="Footer Placeholder 7">
            <a:extLst>
              <a:ext uri="{FF2B5EF4-FFF2-40B4-BE49-F238E27FC236}">
                <a16:creationId xmlns:a16="http://schemas.microsoft.com/office/drawing/2014/main" id="{FF81F722-7BA8-4BC3-A016-0E588E1A33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2D679C-122A-48D7-8089-16C30CE6F5F4}"/>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89580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3F3D-1F59-4892-BB17-CB5A98FE22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8916B-C5BF-4389-8BF0-2CF3D2D68020}"/>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4" name="Footer Placeholder 3">
            <a:extLst>
              <a:ext uri="{FF2B5EF4-FFF2-40B4-BE49-F238E27FC236}">
                <a16:creationId xmlns:a16="http://schemas.microsoft.com/office/drawing/2014/main" id="{CEC8F9D1-EEEA-4DD9-81F9-36BF9E68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E043AE-E1B5-4A55-A914-6B3ABB6DCF7C}"/>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249467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8E2A7-306C-47A8-8D2C-5AE8741E8D5F}"/>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3" name="Footer Placeholder 2">
            <a:extLst>
              <a:ext uri="{FF2B5EF4-FFF2-40B4-BE49-F238E27FC236}">
                <a16:creationId xmlns:a16="http://schemas.microsoft.com/office/drawing/2014/main" id="{4C5003B5-0915-44D6-9C67-0B624D506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B45BBA-2202-4F86-8972-BB3EDABDA53B}"/>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70613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0052-9CB3-409D-8675-6170B65AE6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7FE6D6-6E49-469D-866F-5B16970DB1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6B955-BEBB-4273-8D82-C872BBF3C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543D1B-A8D1-43E4-8EF4-64D9D51103BE}"/>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6" name="Footer Placeholder 5">
            <a:extLst>
              <a:ext uri="{FF2B5EF4-FFF2-40B4-BE49-F238E27FC236}">
                <a16:creationId xmlns:a16="http://schemas.microsoft.com/office/drawing/2014/main" id="{6B9FB175-9BF5-4D8D-BD46-0D7537A95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5E9B0-4FCF-49E6-9ADB-0C14B1197756}"/>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213405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CBC6-3787-4B1E-BE73-CEAFAF242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115DC-4495-4C3D-9AC5-F8644A390E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561832-0388-400E-8BCB-C71463B32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E643C-DB68-43F8-BA46-97C99275DCB2}"/>
              </a:ext>
            </a:extLst>
          </p:cNvPr>
          <p:cNvSpPr>
            <a:spLocks noGrp="1"/>
          </p:cNvSpPr>
          <p:nvPr>
            <p:ph type="dt" sz="half" idx="10"/>
          </p:nvPr>
        </p:nvSpPr>
        <p:spPr/>
        <p:txBody>
          <a:bodyPr/>
          <a:lstStyle/>
          <a:p>
            <a:fld id="{5CA3343D-EC69-4091-B38D-6DE82CC1F1F3}" type="datetimeFigureOut">
              <a:rPr lang="en-US" smtClean="0"/>
              <a:t>2/27/2024</a:t>
            </a:fld>
            <a:endParaRPr lang="en-US"/>
          </a:p>
        </p:txBody>
      </p:sp>
      <p:sp>
        <p:nvSpPr>
          <p:cNvPr id="6" name="Footer Placeholder 5">
            <a:extLst>
              <a:ext uri="{FF2B5EF4-FFF2-40B4-BE49-F238E27FC236}">
                <a16:creationId xmlns:a16="http://schemas.microsoft.com/office/drawing/2014/main" id="{C09720A2-A6E3-4371-A5B0-F41578AAA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08363-B12F-4E50-B0BA-320B73DA03BE}"/>
              </a:ext>
            </a:extLst>
          </p:cNvPr>
          <p:cNvSpPr>
            <a:spLocks noGrp="1"/>
          </p:cNvSpPr>
          <p:nvPr>
            <p:ph type="sldNum" sz="quarter" idx="12"/>
          </p:nvPr>
        </p:nvSpPr>
        <p:spPr/>
        <p:txBody>
          <a:bodyPr/>
          <a:lstStyle/>
          <a:p>
            <a:fld id="{E80F0F47-D5F8-4121-B5DE-DC38400D9345}" type="slidenum">
              <a:rPr lang="en-US" smtClean="0"/>
              <a:t>‹#›</a:t>
            </a:fld>
            <a:endParaRPr lang="en-US"/>
          </a:p>
        </p:txBody>
      </p:sp>
    </p:spTree>
    <p:extLst>
      <p:ext uri="{BB962C8B-B14F-4D97-AF65-F5344CB8AC3E}">
        <p14:creationId xmlns:p14="http://schemas.microsoft.com/office/powerpoint/2010/main" val="157902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987DF-270C-4D44-ADC1-EC76F48822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70D4A-C516-4326-BBFE-CED899C200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AD214-8727-4821-8582-39194936D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3343D-EC69-4091-B38D-6DE82CC1F1F3}" type="datetimeFigureOut">
              <a:rPr lang="en-US" smtClean="0"/>
              <a:t>2/27/2024</a:t>
            </a:fld>
            <a:endParaRPr lang="en-US"/>
          </a:p>
        </p:txBody>
      </p:sp>
      <p:sp>
        <p:nvSpPr>
          <p:cNvPr id="5" name="Footer Placeholder 4">
            <a:extLst>
              <a:ext uri="{FF2B5EF4-FFF2-40B4-BE49-F238E27FC236}">
                <a16:creationId xmlns:a16="http://schemas.microsoft.com/office/drawing/2014/main" id="{D180C814-AA0C-4B85-90C5-89039F832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77EC3B-DAC0-4384-993C-1C3B8321B2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F0F47-D5F8-4121-B5DE-DC38400D9345}" type="slidenum">
              <a:rPr lang="en-US" smtClean="0"/>
              <a:t>‹#›</a:t>
            </a:fld>
            <a:endParaRPr lang="en-US"/>
          </a:p>
        </p:txBody>
      </p:sp>
    </p:spTree>
    <p:extLst>
      <p:ext uri="{BB962C8B-B14F-4D97-AF65-F5344CB8AC3E}">
        <p14:creationId xmlns:p14="http://schemas.microsoft.com/office/powerpoint/2010/main" val="18174050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hyperlink" Target="https://data-ndom.opendata.arcgis.com/" TargetMode="External"/><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hyperlink" Target="https://data-nbmg.opendata.arcgis.com/pages/web-applications" TargetMode="External"/><Relationship Id="rId11" Type="http://schemas.openxmlformats.org/officeDocument/2006/relationships/image" Target="../media/image4.png"/><Relationship Id="rId5" Type="http://schemas.openxmlformats.org/officeDocument/2006/relationships/hyperlink" Target="https://nbmg.unr.edu/" TargetMode="External"/><Relationship Id="rId10" Type="http://schemas.openxmlformats.org/officeDocument/2006/relationships/image" Target="../media/image3.png"/><Relationship Id="rId4" Type="http://schemas.openxmlformats.org/officeDocument/2006/relationships/hyperlink" Target="https://minerals.nv.gov/Program"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76BD8E-CC80-7616-F345-8209B0B43240}"/>
              </a:ext>
            </a:extLst>
          </p:cNvPr>
          <p:cNvSpPr txBox="1"/>
          <p:nvPr/>
        </p:nvSpPr>
        <p:spPr>
          <a:xfrm>
            <a:off x="3505200" y="220210"/>
            <a:ext cx="4572000" cy="1477328"/>
          </a:xfrm>
          <a:prstGeom prst="rect">
            <a:avLst/>
          </a:prstGeom>
          <a:noFill/>
        </p:spPr>
        <p:txBody>
          <a:bodyPr wrap="square">
            <a:spAutoFit/>
          </a:bodyPr>
          <a:lstStyle/>
          <a:p>
            <a:r>
              <a:rPr lang="en-US" b="1" dirty="0"/>
              <a:t>NDOM</a:t>
            </a:r>
            <a:endParaRPr lang="en-US" b="1" dirty="0">
              <a:solidFill>
                <a:srgbClr val="0563C1"/>
              </a:solidFill>
              <a:hlinkClick r:id="rId4">
                <a:extLst>
                  <a:ext uri="{A12FA001-AC4F-418D-AE19-62706E023703}">
                    <ahyp:hlinkClr xmlns:ahyp="http://schemas.microsoft.com/office/drawing/2018/hyperlinkcolor" val="tx"/>
                  </a:ext>
                </a:extLst>
              </a:hlinkClick>
            </a:endParaRPr>
          </a:p>
          <a:p>
            <a:r>
              <a:rPr lang="en-US" dirty="0">
                <a:solidFill>
                  <a:schemeClr val="accent1">
                    <a:lumMod val="50000"/>
                  </a:schemeClr>
                </a:solidFill>
                <a:hlinkClick r:id="rId4">
                  <a:extLst>
                    <a:ext uri="{A12FA001-AC4F-418D-AE19-62706E023703}">
                      <ahyp:hlinkClr xmlns:ahyp="http://schemas.microsoft.com/office/drawing/2018/hyperlinkcolor" val="tx"/>
                    </a:ext>
                  </a:extLst>
                </a:hlinkClick>
              </a:rPr>
              <a:t>https://minerals.nv.gov/Program</a:t>
            </a:r>
            <a:endParaRPr lang="en-US" dirty="0">
              <a:solidFill>
                <a:schemeClr val="accent1">
                  <a:lumMod val="50000"/>
                </a:schemeClr>
              </a:solidFill>
            </a:endParaRPr>
          </a:p>
          <a:p>
            <a:pPr marL="285750" indent="-285750">
              <a:buFont typeface="Arial" panose="020B0604020202020204" pitchFamily="34" charset="0"/>
              <a:buChar char="•"/>
            </a:pPr>
            <a:r>
              <a:rPr lang="en-US" dirty="0"/>
              <a:t>Oil and Gas Permits and Forms</a:t>
            </a:r>
          </a:p>
          <a:p>
            <a:pPr marL="285750" indent="-285750">
              <a:buFont typeface="Arial" panose="020B0604020202020204" pitchFamily="34" charset="0"/>
              <a:buChar char="•"/>
            </a:pPr>
            <a:r>
              <a:rPr lang="en-US" dirty="0"/>
              <a:t>Geothermal Permits and Forms</a:t>
            </a:r>
          </a:p>
          <a:p>
            <a:pPr marL="285750" indent="-285750">
              <a:buFont typeface="Arial" panose="020B0604020202020204" pitchFamily="34" charset="0"/>
              <a:buChar char="•"/>
            </a:pPr>
            <a:r>
              <a:rPr lang="en-US" dirty="0"/>
              <a:t>DMRE Permits and Forms</a:t>
            </a:r>
          </a:p>
        </p:txBody>
      </p:sp>
      <p:sp>
        <p:nvSpPr>
          <p:cNvPr id="5" name="TextBox 4">
            <a:extLst>
              <a:ext uri="{FF2B5EF4-FFF2-40B4-BE49-F238E27FC236}">
                <a16:creationId xmlns:a16="http://schemas.microsoft.com/office/drawing/2014/main" id="{793D374D-2FEC-00ED-0917-6AC5B7B78BA2}"/>
              </a:ext>
            </a:extLst>
          </p:cNvPr>
          <p:cNvSpPr txBox="1"/>
          <p:nvPr/>
        </p:nvSpPr>
        <p:spPr>
          <a:xfrm>
            <a:off x="3525592" y="3322938"/>
            <a:ext cx="3733800" cy="1477328"/>
          </a:xfrm>
          <a:prstGeom prst="rect">
            <a:avLst/>
          </a:prstGeom>
          <a:noFill/>
        </p:spPr>
        <p:txBody>
          <a:bodyPr wrap="square">
            <a:spAutoFit/>
          </a:bodyPr>
          <a:lstStyle/>
          <a:p>
            <a:r>
              <a:rPr lang="en-US" b="1" dirty="0"/>
              <a:t>NBMG </a:t>
            </a:r>
          </a:p>
          <a:p>
            <a:r>
              <a:rPr lang="en-US" dirty="0">
                <a:solidFill>
                  <a:schemeClr val="accent1">
                    <a:lumMod val="50000"/>
                  </a:schemeClr>
                </a:solidFill>
                <a:hlinkClick r:id="rId5">
                  <a:extLst>
                    <a:ext uri="{A12FA001-AC4F-418D-AE19-62706E023703}">
                      <ahyp:hlinkClr xmlns:ahyp="http://schemas.microsoft.com/office/drawing/2018/hyperlinkcolor" val="tx"/>
                    </a:ext>
                  </a:extLst>
                </a:hlinkClick>
              </a:rPr>
              <a:t>https://nbmg.unr.edu</a:t>
            </a:r>
            <a:endParaRPr lang="en-US" dirty="0">
              <a:solidFill>
                <a:schemeClr val="accent1">
                  <a:lumMod val="50000"/>
                </a:schemeClr>
              </a:solidFill>
            </a:endParaRPr>
          </a:p>
          <a:p>
            <a:pPr marL="285750" indent="-285750">
              <a:buFont typeface="Arial" panose="020B0604020202020204" pitchFamily="34" charset="0"/>
              <a:buChar char="•"/>
            </a:pPr>
            <a:r>
              <a:rPr lang="en-US" dirty="0"/>
              <a:t>Oil and gas logs and data</a:t>
            </a:r>
          </a:p>
          <a:p>
            <a:pPr marL="285750" indent="-285750">
              <a:buFont typeface="Arial" panose="020B0604020202020204" pitchFamily="34" charset="0"/>
              <a:buChar char="•"/>
            </a:pPr>
            <a:r>
              <a:rPr lang="en-US" dirty="0"/>
              <a:t>Geothermal logs and data</a:t>
            </a:r>
          </a:p>
          <a:p>
            <a:pPr marL="285750" indent="-285750">
              <a:buFont typeface="Arial" panose="020B0604020202020204" pitchFamily="34" charset="0"/>
              <a:buChar char="•"/>
            </a:pPr>
            <a:r>
              <a:rPr lang="en-US" dirty="0"/>
              <a:t>Scientific publications</a:t>
            </a:r>
          </a:p>
        </p:txBody>
      </p:sp>
      <p:sp>
        <p:nvSpPr>
          <p:cNvPr id="7" name="TextBox 6">
            <a:extLst>
              <a:ext uri="{FF2B5EF4-FFF2-40B4-BE49-F238E27FC236}">
                <a16:creationId xmlns:a16="http://schemas.microsoft.com/office/drawing/2014/main" id="{D80EA6BA-6FC0-3079-3DD2-98F8463249DD}"/>
              </a:ext>
            </a:extLst>
          </p:cNvPr>
          <p:cNvSpPr txBox="1"/>
          <p:nvPr/>
        </p:nvSpPr>
        <p:spPr>
          <a:xfrm>
            <a:off x="5344195" y="4955623"/>
            <a:ext cx="5105400" cy="1754326"/>
          </a:xfrm>
          <a:prstGeom prst="rect">
            <a:avLst/>
          </a:prstGeom>
          <a:noFill/>
        </p:spPr>
        <p:txBody>
          <a:bodyPr wrap="square">
            <a:spAutoFit/>
          </a:bodyPr>
          <a:lstStyle/>
          <a:p>
            <a:r>
              <a:rPr lang="en-US" b="1" dirty="0"/>
              <a:t>NBMG Open Data &amp; GBCGE Subsurface Database</a:t>
            </a:r>
            <a:endParaRPr lang="en-US" dirty="0"/>
          </a:p>
          <a:p>
            <a:r>
              <a:rPr lang="en-US" dirty="0">
                <a:solidFill>
                  <a:schemeClr val="accent1">
                    <a:lumMod val="50000"/>
                  </a:schemeClr>
                </a:solidFill>
                <a:hlinkClick r:id="rId6">
                  <a:extLst>
                    <a:ext uri="{A12FA001-AC4F-418D-AE19-62706E023703}">
                      <ahyp:hlinkClr xmlns:ahyp="http://schemas.microsoft.com/office/drawing/2018/hyperlinkcolor" val="tx"/>
                    </a:ext>
                  </a:extLst>
                </a:hlinkClick>
              </a:rPr>
              <a:t>https://data-nbmg.opendata.arcgis.com/pages/web-applications</a:t>
            </a:r>
            <a:endParaRPr lang="en-US" dirty="0">
              <a:solidFill>
                <a:schemeClr val="accent1">
                  <a:lumMod val="50000"/>
                </a:schemeClr>
              </a:solidFill>
            </a:endParaRPr>
          </a:p>
          <a:p>
            <a:pPr marL="285750" indent="-285750">
              <a:buFont typeface="Arial" panose="020B0604020202020204" pitchFamily="34" charset="0"/>
              <a:buChar char="•"/>
            </a:pPr>
            <a:r>
              <a:rPr lang="en-US" dirty="0"/>
              <a:t>Maps</a:t>
            </a:r>
          </a:p>
          <a:p>
            <a:pPr marL="285750" indent="-285750">
              <a:buFont typeface="Arial" panose="020B0604020202020204" pitchFamily="34" charset="0"/>
              <a:buChar char="•"/>
            </a:pPr>
            <a:r>
              <a:rPr lang="en-US" dirty="0"/>
              <a:t>Data</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D2134ACF-E05B-9CE5-58BD-A74F0BA81A7E}"/>
              </a:ext>
            </a:extLst>
          </p:cNvPr>
          <p:cNvSpPr txBox="1"/>
          <p:nvPr/>
        </p:nvSpPr>
        <p:spPr>
          <a:xfrm>
            <a:off x="5372100" y="1798706"/>
            <a:ext cx="4572000" cy="1200329"/>
          </a:xfrm>
          <a:prstGeom prst="rect">
            <a:avLst/>
          </a:prstGeom>
          <a:noFill/>
        </p:spPr>
        <p:txBody>
          <a:bodyPr wrap="square">
            <a:spAutoFit/>
          </a:bodyPr>
          <a:lstStyle/>
          <a:p>
            <a:r>
              <a:rPr lang="en-US" b="1" dirty="0"/>
              <a:t>NDOM Open Data Site</a:t>
            </a:r>
          </a:p>
          <a:p>
            <a:r>
              <a:rPr lang="en-US" dirty="0">
                <a:solidFill>
                  <a:schemeClr val="accent1">
                    <a:lumMod val="50000"/>
                  </a:schemeClr>
                </a:solidFill>
                <a:hlinkClick r:id="rId7">
                  <a:extLst>
                    <a:ext uri="{A12FA001-AC4F-418D-AE19-62706E023703}">
                      <ahyp:hlinkClr xmlns:ahyp="http://schemas.microsoft.com/office/drawing/2018/hyperlinkcolor" val="tx"/>
                    </a:ext>
                  </a:extLst>
                </a:hlinkClick>
              </a:rPr>
              <a:t>https://data-ndom.opendata.arcgis.com/</a:t>
            </a:r>
            <a:endParaRPr lang="en-US" dirty="0">
              <a:solidFill>
                <a:schemeClr val="accent1">
                  <a:lumMod val="50000"/>
                </a:schemeClr>
              </a:solidFill>
            </a:endParaRPr>
          </a:p>
          <a:p>
            <a:pPr marL="285750" indent="-285750">
              <a:buFont typeface="Arial" panose="020B0604020202020204" pitchFamily="34" charset="0"/>
              <a:buChar char="•"/>
            </a:pPr>
            <a:r>
              <a:rPr lang="en-US" dirty="0"/>
              <a:t>Well locations and lease maps</a:t>
            </a:r>
          </a:p>
          <a:p>
            <a:pPr marL="285750" indent="-285750">
              <a:buFont typeface="Arial" panose="020B0604020202020204" pitchFamily="34" charset="0"/>
              <a:buChar char="•"/>
            </a:pPr>
            <a:r>
              <a:rPr lang="en-US" dirty="0"/>
              <a:t>Production and Well Data </a:t>
            </a:r>
          </a:p>
        </p:txBody>
      </p:sp>
      <p:pic>
        <p:nvPicPr>
          <p:cNvPr id="23" name="Picture 22">
            <a:extLst>
              <a:ext uri="{FF2B5EF4-FFF2-40B4-BE49-F238E27FC236}">
                <a16:creationId xmlns:a16="http://schemas.microsoft.com/office/drawing/2014/main" id="{730168FA-A0E2-4CD6-BD28-3940EC15A1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315" y="3322938"/>
            <a:ext cx="1477328" cy="1477328"/>
          </a:xfrm>
          <a:prstGeom prst="rect">
            <a:avLst/>
          </a:prstGeom>
        </p:spPr>
      </p:pic>
      <p:pic>
        <p:nvPicPr>
          <p:cNvPr id="27" name="Picture 26">
            <a:extLst>
              <a:ext uri="{FF2B5EF4-FFF2-40B4-BE49-F238E27FC236}">
                <a16:creationId xmlns:a16="http://schemas.microsoft.com/office/drawing/2014/main" id="{52AA3772-FBD2-44AD-8238-7C4C545BB9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3612" y="4966654"/>
            <a:ext cx="1422042" cy="1422042"/>
          </a:xfrm>
          <a:prstGeom prst="rect">
            <a:avLst/>
          </a:prstGeom>
        </p:spPr>
      </p:pic>
      <p:pic>
        <p:nvPicPr>
          <p:cNvPr id="29" name="Picture 28">
            <a:extLst>
              <a:ext uri="{FF2B5EF4-FFF2-40B4-BE49-F238E27FC236}">
                <a16:creationId xmlns:a16="http://schemas.microsoft.com/office/drawing/2014/main" id="{24146C12-5594-46D1-AB74-3834C94E50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9666" y="1821976"/>
            <a:ext cx="1422043" cy="1422043"/>
          </a:xfrm>
          <a:prstGeom prst="rect">
            <a:avLst/>
          </a:prstGeom>
        </p:spPr>
      </p:pic>
      <p:pic>
        <p:nvPicPr>
          <p:cNvPr id="31" name="Picture 30">
            <a:extLst>
              <a:ext uri="{FF2B5EF4-FFF2-40B4-BE49-F238E27FC236}">
                <a16:creationId xmlns:a16="http://schemas.microsoft.com/office/drawing/2014/main" id="{2D2CB923-EBF3-49A3-B83B-8493DF9F04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006958" y="241319"/>
            <a:ext cx="1422042" cy="1422042"/>
          </a:xfrm>
          <a:prstGeom prst="rect">
            <a:avLst/>
          </a:prstGeom>
        </p:spPr>
      </p:pic>
      <p:pic>
        <p:nvPicPr>
          <p:cNvPr id="4" name="Picture 3">
            <a:extLst>
              <a:ext uri="{FF2B5EF4-FFF2-40B4-BE49-F238E27FC236}">
                <a16:creationId xmlns:a16="http://schemas.microsoft.com/office/drawing/2014/main" id="{2AB3BE90-7E5E-44A9-F653-AFEEB24CF1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A blue outline of a house&#10;&#10;Description automatically generated">
            <a:extLst>
              <a:ext uri="{FF2B5EF4-FFF2-40B4-BE49-F238E27FC236}">
                <a16:creationId xmlns:a16="http://schemas.microsoft.com/office/drawing/2014/main" id="{010E1C77-AE48-2B5E-5C78-659B5465F7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 y="112451"/>
            <a:ext cx="1133475" cy="1390650"/>
          </a:xfrm>
          <a:prstGeom prst="rect">
            <a:avLst/>
          </a:prstGeom>
        </p:spPr>
      </p:pic>
    </p:spTree>
    <p:extLst>
      <p:ext uri="{BB962C8B-B14F-4D97-AF65-F5344CB8AC3E}">
        <p14:creationId xmlns:p14="http://schemas.microsoft.com/office/powerpoint/2010/main" val="59814017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Chart 1">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4084188870"/>
              </p:ext>
            </p:extLst>
          </p:nvPr>
        </p:nvGraphicFramePr>
        <p:xfrm>
          <a:off x="197827" y="201197"/>
          <a:ext cx="11796346" cy="64556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1276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1859CD97-3EC0-487A-AAA3-8A200790D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close-up of a map&#10;&#10;Description automatically generated">
            <a:extLst>
              <a:ext uri="{FF2B5EF4-FFF2-40B4-BE49-F238E27FC236}">
                <a16:creationId xmlns:a16="http://schemas.microsoft.com/office/drawing/2014/main" id="{BF80E29D-05DA-B429-5A85-82299EE44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921" y="114042"/>
            <a:ext cx="8566023" cy="6619200"/>
          </a:xfrm>
          <a:prstGeom prst="rect">
            <a:avLst/>
          </a:prstGeom>
        </p:spPr>
      </p:pic>
      <p:sp>
        <p:nvSpPr>
          <p:cNvPr id="2" name="Rectangle 1">
            <a:extLst>
              <a:ext uri="{FF2B5EF4-FFF2-40B4-BE49-F238E27FC236}">
                <a16:creationId xmlns:a16="http://schemas.microsoft.com/office/drawing/2014/main" id="{A5A04DA6-68DA-29C8-2BCB-1CC68D6F3592}"/>
              </a:ext>
            </a:extLst>
          </p:cNvPr>
          <p:cNvSpPr/>
          <p:nvPr/>
        </p:nvSpPr>
        <p:spPr>
          <a:xfrm>
            <a:off x="3229583" y="1478604"/>
            <a:ext cx="97277" cy="525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03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map of a mountain with blue squares&#10;&#10;Description automatically generated">
            <a:extLst>
              <a:ext uri="{FF2B5EF4-FFF2-40B4-BE49-F238E27FC236}">
                <a16:creationId xmlns:a16="http://schemas.microsoft.com/office/drawing/2014/main" id="{BA9AC5EF-FF1A-42E2-D066-D23186B9F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718" y="2077374"/>
            <a:ext cx="7680268" cy="4378573"/>
          </a:xfrm>
          <a:prstGeom prst="rect">
            <a:avLst/>
          </a:prstGeom>
        </p:spPr>
      </p:pic>
      <p:sp>
        <p:nvSpPr>
          <p:cNvPr id="8" name="TextBox 7">
            <a:extLst>
              <a:ext uri="{FF2B5EF4-FFF2-40B4-BE49-F238E27FC236}">
                <a16:creationId xmlns:a16="http://schemas.microsoft.com/office/drawing/2014/main" id="{3235B22D-C320-713D-FC40-63A07F1B78F9}"/>
              </a:ext>
            </a:extLst>
          </p:cNvPr>
          <p:cNvSpPr txBox="1"/>
          <p:nvPr/>
        </p:nvSpPr>
        <p:spPr>
          <a:xfrm>
            <a:off x="3047223" y="402052"/>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Esmeralda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1ABBB81-990E-8163-112C-0D3AE19521B6}"/>
              </a:ext>
            </a:extLst>
          </p:cNvPr>
          <p:cNvSpPr txBox="1"/>
          <p:nvPr/>
        </p:nvSpPr>
        <p:spPr>
          <a:xfrm>
            <a:off x="-1777" y="1859339"/>
            <a:ext cx="609460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Fish Lake Geothermal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6 Permits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 Production Well Completed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Lone Mountain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5 - Permits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4 – Thermal Gradient Completed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 Observation Well </a:t>
            </a: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ReEntry</a:t>
            </a: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Pearl Project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6 – Permits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3 – Observation Wells Completed</a:t>
            </a:r>
          </a:p>
        </p:txBody>
      </p:sp>
    </p:spTree>
    <p:extLst>
      <p:ext uri="{BB962C8B-B14F-4D97-AF65-F5344CB8AC3E}">
        <p14:creationId xmlns:p14="http://schemas.microsoft.com/office/powerpoint/2010/main" val="156581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235B22D-C320-713D-FC40-63A07F1B78F9}"/>
              </a:ext>
            </a:extLst>
          </p:cNvPr>
          <p:cNvSpPr txBox="1"/>
          <p:nvPr/>
        </p:nvSpPr>
        <p:spPr>
          <a:xfrm>
            <a:off x="1974715" y="402052"/>
            <a:ext cx="71700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Pershing/Humboldt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1ABBB81-990E-8163-112C-0D3AE19521B6}"/>
              </a:ext>
            </a:extLst>
          </p:cNvPr>
          <p:cNvSpPr txBox="1"/>
          <p:nvPr/>
        </p:nvSpPr>
        <p:spPr>
          <a:xfrm>
            <a:off x="83127" y="2789719"/>
            <a:ext cx="6012873"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FFFF00"/>
                </a:solidFill>
                <a:latin typeface="Calibri" panose="020F0502020204030204" pitchFamily="34" charset="0"/>
                <a:cs typeface="Times New Roman" panose="02020603050405020304" pitchFamily="18" charset="0"/>
              </a:rPr>
              <a:t>Star Peak Geothermal</a:t>
            </a: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4 – Permits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 Production Well completed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Fervo &amp; </a:t>
            </a: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Cyrq</a:t>
            </a: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Blue Mountain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2 – Well Development </a:t>
            </a:r>
          </a:p>
        </p:txBody>
      </p:sp>
      <p:pic>
        <p:nvPicPr>
          <p:cNvPr id="9" name="Picture 8">
            <a:extLst>
              <a:ext uri="{FF2B5EF4-FFF2-40B4-BE49-F238E27FC236}">
                <a16:creationId xmlns:a16="http://schemas.microsoft.com/office/drawing/2014/main" id="{36B3EE2D-6BA7-A5A3-CFD6-07A6066A9370}"/>
              </a:ext>
            </a:extLst>
          </p:cNvPr>
          <p:cNvPicPr>
            <a:picLocks noChangeAspect="1"/>
          </p:cNvPicPr>
          <p:nvPr/>
        </p:nvPicPr>
        <p:blipFill>
          <a:blip r:embed="rId5"/>
          <a:stretch>
            <a:fillRect/>
          </a:stretch>
        </p:blipFill>
        <p:spPr>
          <a:xfrm>
            <a:off x="4460581" y="1368565"/>
            <a:ext cx="6413563" cy="5304610"/>
          </a:xfrm>
          <a:prstGeom prst="rect">
            <a:avLst/>
          </a:prstGeom>
        </p:spPr>
      </p:pic>
      <p:sp>
        <p:nvSpPr>
          <p:cNvPr id="11" name="Star: 5 Points 10">
            <a:extLst>
              <a:ext uri="{FF2B5EF4-FFF2-40B4-BE49-F238E27FC236}">
                <a16:creationId xmlns:a16="http://schemas.microsoft.com/office/drawing/2014/main" id="{294EEEEE-EDD7-3728-07DE-D0B8934F02A5}"/>
              </a:ext>
            </a:extLst>
          </p:cNvPr>
          <p:cNvSpPr/>
          <p:nvPr/>
        </p:nvSpPr>
        <p:spPr>
          <a:xfrm>
            <a:off x="6809362" y="6225702"/>
            <a:ext cx="184825" cy="1653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59845AAC-83B5-321A-AD7A-4957DEA0CB77}"/>
              </a:ext>
            </a:extLst>
          </p:cNvPr>
          <p:cNvSpPr/>
          <p:nvPr/>
        </p:nvSpPr>
        <p:spPr>
          <a:xfrm>
            <a:off x="7574949" y="2603770"/>
            <a:ext cx="184825" cy="16537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628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235B22D-C320-713D-FC40-63A07F1B78F9}"/>
              </a:ext>
            </a:extLst>
          </p:cNvPr>
          <p:cNvSpPr txBox="1"/>
          <p:nvPr/>
        </p:nvSpPr>
        <p:spPr>
          <a:xfrm>
            <a:off x="3047223" y="402052"/>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Lander/Eureka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1ABBB81-990E-8163-112C-0D3AE19521B6}"/>
              </a:ext>
            </a:extLst>
          </p:cNvPr>
          <p:cNvSpPr txBox="1"/>
          <p:nvPr/>
        </p:nvSpPr>
        <p:spPr>
          <a:xfrm>
            <a:off x="26013" y="2274838"/>
            <a:ext cx="609460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McGinness</a:t>
            </a: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Hills</a:t>
            </a:r>
          </a:p>
          <a:p>
            <a:pPr marL="742950" lvl="1" indent="-285750">
              <a:buFont typeface="Arial" panose="020B0604020202020204" pitchFamily="34" charset="0"/>
              <a:buChar char="•"/>
              <a:defRPr/>
            </a:pPr>
            <a:r>
              <a:rPr lang="en-US" b="1" i="1" dirty="0">
                <a:solidFill>
                  <a:srgbClr val="FFFF00"/>
                </a:solidFill>
                <a:latin typeface="Calibri" panose="020F0502020204030204" pitchFamily="34" charset="0"/>
                <a:cs typeface="Times New Roman" panose="02020603050405020304" pitchFamily="18" charset="0"/>
              </a:rPr>
              <a:t>1 – Production Well</a:t>
            </a:r>
            <a:endParaRPr kumimoji="0" lang="en-US"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Beowawe</a:t>
            </a: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742950" lvl="1" indent="-285750">
              <a:buFont typeface="Arial" panose="020B0604020202020204" pitchFamily="34" charset="0"/>
              <a:buChar char="•"/>
              <a:defRPr/>
            </a:pPr>
            <a:r>
              <a:rPr lang="en-US" b="1" i="1" dirty="0">
                <a:solidFill>
                  <a:srgbClr val="FFFF00"/>
                </a:solidFill>
                <a:latin typeface="Calibri" panose="020F0502020204030204" pitchFamily="34" charset="0"/>
                <a:cs typeface="Times New Roman" panose="02020603050405020304" pitchFamily="18" charset="0"/>
              </a:rPr>
              <a:t>1 – Permit</a:t>
            </a:r>
          </a:p>
          <a:p>
            <a:pPr marL="742950" lvl="1" indent="-285750">
              <a:buFont typeface="Arial" panose="020B0604020202020204" pitchFamily="34" charset="0"/>
              <a:buChar char="•"/>
              <a:defRPr/>
            </a:pPr>
            <a:r>
              <a:rPr lang="en-US" b="1" i="1" dirty="0">
                <a:solidFill>
                  <a:srgbClr val="FFFF00"/>
                </a:solidFill>
                <a:latin typeface="Calibri" panose="020F0502020204030204" pitchFamily="34" charset="0"/>
                <a:cs typeface="Times New Roman" panose="02020603050405020304" pitchFamily="18" charset="0"/>
              </a:rPr>
              <a:t>1 – Well Completed</a:t>
            </a:r>
            <a:endParaRPr kumimoji="0" lang="en-US"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Whirlwind Project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solidFill>
                  <a:srgbClr val="FFFF00"/>
                </a:solidFill>
                <a:latin typeface="Calibri" panose="020F0502020204030204" pitchFamily="34" charset="0"/>
                <a:cs typeface="Times New Roman" panose="02020603050405020304" pitchFamily="18" charset="0"/>
              </a:rPr>
              <a:t>6 – </a:t>
            </a: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Permits</a:t>
            </a:r>
          </a:p>
        </p:txBody>
      </p:sp>
      <p:pic>
        <p:nvPicPr>
          <p:cNvPr id="7" name="Picture 6">
            <a:extLst>
              <a:ext uri="{FF2B5EF4-FFF2-40B4-BE49-F238E27FC236}">
                <a16:creationId xmlns:a16="http://schemas.microsoft.com/office/drawing/2014/main" id="{ACD290C7-0362-0FEA-86F0-A36C9FC5520C}"/>
              </a:ext>
            </a:extLst>
          </p:cNvPr>
          <p:cNvPicPr>
            <a:picLocks noChangeAspect="1"/>
          </p:cNvPicPr>
          <p:nvPr/>
        </p:nvPicPr>
        <p:blipFill>
          <a:blip r:embed="rId5"/>
          <a:stretch>
            <a:fillRect/>
          </a:stretch>
        </p:blipFill>
        <p:spPr>
          <a:xfrm>
            <a:off x="4573415" y="1151033"/>
            <a:ext cx="4842959" cy="5466726"/>
          </a:xfrm>
          <a:prstGeom prst="rect">
            <a:avLst/>
          </a:prstGeom>
        </p:spPr>
      </p:pic>
      <p:sp>
        <p:nvSpPr>
          <p:cNvPr id="9" name="Star: 5 Points 8">
            <a:extLst>
              <a:ext uri="{FF2B5EF4-FFF2-40B4-BE49-F238E27FC236}">
                <a16:creationId xmlns:a16="http://schemas.microsoft.com/office/drawing/2014/main" id="{BD17D900-AA00-3FDE-C4A6-8AE9897C64B2}"/>
              </a:ext>
            </a:extLst>
          </p:cNvPr>
          <p:cNvSpPr/>
          <p:nvPr/>
        </p:nvSpPr>
        <p:spPr>
          <a:xfrm>
            <a:off x="6605080" y="1653703"/>
            <a:ext cx="175099" cy="12646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71BD15F-A842-FBCA-1209-7C06A6F76197}"/>
              </a:ext>
            </a:extLst>
          </p:cNvPr>
          <p:cNvPicPr>
            <a:picLocks noChangeAspect="1"/>
          </p:cNvPicPr>
          <p:nvPr/>
        </p:nvPicPr>
        <p:blipFill>
          <a:blip r:embed="rId6"/>
          <a:stretch>
            <a:fillRect/>
          </a:stretch>
        </p:blipFill>
        <p:spPr>
          <a:xfrm>
            <a:off x="5684705" y="5566680"/>
            <a:ext cx="219475" cy="164606"/>
          </a:xfrm>
          <a:prstGeom prst="rect">
            <a:avLst/>
          </a:prstGeom>
        </p:spPr>
      </p:pic>
    </p:spTree>
    <p:extLst>
      <p:ext uri="{BB962C8B-B14F-4D97-AF65-F5344CB8AC3E}">
        <p14:creationId xmlns:p14="http://schemas.microsoft.com/office/powerpoint/2010/main" val="2820722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235B22D-C320-713D-FC40-63A07F1B78F9}"/>
              </a:ext>
            </a:extLst>
          </p:cNvPr>
          <p:cNvSpPr txBox="1"/>
          <p:nvPr/>
        </p:nvSpPr>
        <p:spPr>
          <a:xfrm>
            <a:off x="3047223" y="402052"/>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Washoe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1ABBB81-990E-8163-112C-0D3AE19521B6}"/>
              </a:ext>
            </a:extLst>
          </p:cNvPr>
          <p:cNvSpPr txBox="1"/>
          <p:nvPr/>
        </p:nvSpPr>
        <p:spPr>
          <a:xfrm>
            <a:off x="-81729" y="1888290"/>
            <a:ext cx="60946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San Emidio Desert </a:t>
            </a:r>
          </a:p>
          <a:p>
            <a:pPr marL="742950" lvl="1" indent="-285750">
              <a:buFont typeface="Arial" panose="020B0604020202020204" pitchFamily="34" charset="0"/>
              <a:buChar char="•"/>
              <a:defRPr/>
            </a:pPr>
            <a:r>
              <a:rPr lang="en-US" b="1" i="1" dirty="0">
                <a:solidFill>
                  <a:srgbClr val="FFFF00"/>
                </a:solidFill>
                <a:latin typeface="Calibri" panose="020F0502020204030204" pitchFamily="34" charset="0"/>
                <a:cs typeface="Times New Roman" panose="02020603050405020304" pitchFamily="18" charset="0"/>
              </a:rPr>
              <a:t>Commissioned </a:t>
            </a:r>
            <a:r>
              <a:rPr kumimoji="0" lang="en-US"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North Valley Power Plant</a:t>
            </a:r>
          </a:p>
        </p:txBody>
      </p:sp>
      <p:pic>
        <p:nvPicPr>
          <p:cNvPr id="6" name="Picture 5" descr="A map with blue squares&#10;&#10;Description automatically generated">
            <a:extLst>
              <a:ext uri="{FF2B5EF4-FFF2-40B4-BE49-F238E27FC236}">
                <a16:creationId xmlns:a16="http://schemas.microsoft.com/office/drawing/2014/main" id="{52098393-1DE7-AFE1-14A0-452BB1FB6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602" y="1780162"/>
            <a:ext cx="6149441" cy="4523361"/>
          </a:xfrm>
          <a:prstGeom prst="rect">
            <a:avLst/>
          </a:prstGeom>
        </p:spPr>
      </p:pic>
    </p:spTree>
    <p:extLst>
      <p:ext uri="{BB962C8B-B14F-4D97-AF65-F5344CB8AC3E}">
        <p14:creationId xmlns:p14="http://schemas.microsoft.com/office/powerpoint/2010/main" val="416038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6227E374-8ACD-4311-8D86-7207B9549B35}"/>
              </a:ext>
            </a:extLst>
          </p:cNvPr>
          <p:cNvSpPr txBox="1"/>
          <p:nvPr/>
        </p:nvSpPr>
        <p:spPr>
          <a:xfrm>
            <a:off x="1573213" y="192080"/>
            <a:ext cx="9202737" cy="1384995"/>
          </a:xfrm>
          <a:prstGeom prst="rect">
            <a:avLst/>
          </a:prstGeom>
          <a:noFill/>
        </p:spPr>
        <p:txBody>
          <a:bodyPr wrap="square" rtlCol="0">
            <a:spAutoFit/>
          </a:bodyPr>
          <a:lstStyle/>
          <a:p>
            <a:pPr algn="ctr"/>
            <a:r>
              <a:rPr lang="en-US" sz="3600" b="1" i="1" dirty="0">
                <a:solidFill>
                  <a:srgbClr val="FFFF00"/>
                </a:solidFill>
                <a:latin typeface="Calibri" panose="020F0502020204030204" pitchFamily="34" charset="0"/>
                <a:cs typeface="Times New Roman" panose="02020603050405020304" pitchFamily="18" charset="0"/>
              </a:rPr>
              <a:t>Future of Geothermal in Nevada</a:t>
            </a:r>
            <a:endParaRPr lang="en-US" sz="3600" b="1" i="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cs typeface="Times New Roman" panose="02020603050405020304" pitchFamily="18" charset="0"/>
            </a:endParaRPr>
          </a:p>
        </p:txBody>
      </p:sp>
      <p:sp>
        <p:nvSpPr>
          <p:cNvPr id="11" name="TextBox 10">
            <a:extLst>
              <a:ext uri="{FF2B5EF4-FFF2-40B4-BE49-F238E27FC236}">
                <a16:creationId xmlns:a16="http://schemas.microsoft.com/office/drawing/2014/main" id="{2573A2ED-3628-45FA-80D4-344DD8B50BD9}"/>
              </a:ext>
            </a:extLst>
          </p:cNvPr>
          <p:cNvSpPr txBox="1"/>
          <p:nvPr/>
        </p:nvSpPr>
        <p:spPr>
          <a:xfrm>
            <a:off x="1473079" y="894823"/>
            <a:ext cx="9585446" cy="3416320"/>
          </a:xfrm>
          <a:prstGeom prst="rect">
            <a:avLst/>
          </a:prstGeom>
          <a:noFill/>
        </p:spPr>
        <p:txBody>
          <a:bodyPr wrap="square">
            <a:spAutoFit/>
          </a:bodyPr>
          <a:lstStyle/>
          <a:p>
            <a:r>
              <a:rPr lang="en-US" b="1" dirty="0">
                <a:solidFill>
                  <a:srgbClr val="FFFF00"/>
                </a:solidFill>
              </a:rPr>
              <a:t>•	Continued exploration of traditional geothermal systems.</a:t>
            </a:r>
          </a:p>
          <a:p>
            <a:endParaRPr lang="en-US" b="1" dirty="0">
              <a:solidFill>
                <a:srgbClr val="FFFF00"/>
              </a:solidFill>
            </a:endParaRPr>
          </a:p>
          <a:p>
            <a:r>
              <a:rPr lang="en-US" b="1" dirty="0">
                <a:solidFill>
                  <a:srgbClr val="FFFF00"/>
                </a:solidFill>
              </a:rPr>
              <a:t>•	EGS- Enhanced Geothermal System, closed loop and hydraulically stimulated </a:t>
            </a:r>
          </a:p>
          <a:p>
            <a:r>
              <a:rPr lang="en-US" b="1" dirty="0">
                <a:solidFill>
                  <a:srgbClr val="FFFF00"/>
                </a:solidFill>
              </a:rPr>
              <a:t>	systems, combination of solar and geothermal systems. </a:t>
            </a:r>
          </a:p>
          <a:p>
            <a:r>
              <a:rPr lang="en-US" b="1" dirty="0">
                <a:solidFill>
                  <a:srgbClr val="FFFF00"/>
                </a:solidFill>
              </a:rPr>
              <a:t> </a:t>
            </a:r>
          </a:p>
          <a:p>
            <a:r>
              <a:rPr lang="en-US" b="1" dirty="0">
                <a:solidFill>
                  <a:srgbClr val="FFFF00"/>
                </a:solidFill>
              </a:rPr>
              <a:t>•	Improved power plant efficiency. </a:t>
            </a:r>
          </a:p>
          <a:p>
            <a:endParaRPr lang="en-US" b="1" dirty="0">
              <a:solidFill>
                <a:srgbClr val="FFFF00"/>
              </a:solidFill>
            </a:endParaRPr>
          </a:p>
          <a:p>
            <a:r>
              <a:rPr lang="en-US" b="1" dirty="0">
                <a:solidFill>
                  <a:srgbClr val="FFFF00"/>
                </a:solidFill>
              </a:rPr>
              <a:t>•	More remote areas available due to increased infrastructure(NV Energy Greenlink).</a:t>
            </a:r>
          </a:p>
          <a:p>
            <a:endParaRPr lang="en-US" b="1" dirty="0">
              <a:solidFill>
                <a:srgbClr val="FFFF00"/>
              </a:solidFill>
            </a:endParaRPr>
          </a:p>
          <a:p>
            <a:r>
              <a:rPr lang="en-US" b="1" dirty="0">
                <a:solidFill>
                  <a:srgbClr val="FFFF00"/>
                </a:solidFill>
              </a:rPr>
              <a:t>•	Government funded projects in existing oilfields.</a:t>
            </a:r>
          </a:p>
          <a:p>
            <a:endParaRPr lang="en-US" b="1" dirty="0">
              <a:solidFill>
                <a:srgbClr val="FFFF00"/>
              </a:solidFill>
            </a:endParaRPr>
          </a:p>
          <a:p>
            <a:r>
              <a:rPr lang="en-US" b="1" dirty="0">
                <a:solidFill>
                  <a:srgbClr val="FFFF00"/>
                </a:solidFill>
              </a:rPr>
              <a:t>•	Lithium extraction from brine water. </a:t>
            </a:r>
            <a:endParaRPr lang="en-US" dirty="0"/>
          </a:p>
        </p:txBody>
      </p:sp>
      <p:pic>
        <p:nvPicPr>
          <p:cNvPr id="3" name="Picture 2" descr="A picture containing wall, indoor, green, table&#10;&#10;Description automatically generated">
            <a:extLst>
              <a:ext uri="{FF2B5EF4-FFF2-40B4-BE49-F238E27FC236}">
                <a16:creationId xmlns:a16="http://schemas.microsoft.com/office/drawing/2014/main" id="{754DFAAF-8D38-4418-9BCA-069FCB88A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325" y="3228406"/>
            <a:ext cx="3267074" cy="3267074"/>
          </a:xfrm>
          <a:prstGeom prst="rect">
            <a:avLst/>
          </a:prstGeom>
          <a:ln w="38100">
            <a:solidFill>
              <a:schemeClr val="tx2">
                <a:lumMod val="20000"/>
                <a:lumOff val="80000"/>
              </a:schemeClr>
            </a:solidFill>
          </a:ln>
        </p:spPr>
      </p:pic>
      <p:sp>
        <p:nvSpPr>
          <p:cNvPr id="9" name="TextBox 8">
            <a:extLst>
              <a:ext uri="{FF2B5EF4-FFF2-40B4-BE49-F238E27FC236}">
                <a16:creationId xmlns:a16="http://schemas.microsoft.com/office/drawing/2014/main" id="{C21FEA5A-8F0D-469F-8D2E-65FDF8C3CA0C}"/>
              </a:ext>
            </a:extLst>
          </p:cNvPr>
          <p:cNvSpPr txBox="1"/>
          <p:nvPr/>
        </p:nvSpPr>
        <p:spPr>
          <a:xfrm>
            <a:off x="9144000" y="6495480"/>
            <a:ext cx="6096000" cy="276999"/>
          </a:xfrm>
          <a:prstGeom prst="rect">
            <a:avLst/>
          </a:prstGeom>
          <a:noFill/>
        </p:spPr>
        <p:txBody>
          <a:bodyPr wrap="square">
            <a:spAutoFit/>
          </a:bodyPr>
          <a:lstStyle/>
          <a:p>
            <a:r>
              <a:rPr lang="en-US" sz="1200" dirty="0"/>
              <a:t>https://www.eavor.com/</a:t>
            </a:r>
          </a:p>
        </p:txBody>
      </p:sp>
      <p:pic>
        <p:nvPicPr>
          <p:cNvPr id="8" name="Picture 7" descr="Diagram&#10;&#10;Description automatically generated">
            <a:extLst>
              <a:ext uri="{FF2B5EF4-FFF2-40B4-BE49-F238E27FC236}">
                <a16:creationId xmlns:a16="http://schemas.microsoft.com/office/drawing/2014/main" id="{3BA1B379-A036-4998-80E3-F964EF1FC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329" y="4440476"/>
            <a:ext cx="5918734" cy="2225444"/>
          </a:xfrm>
          <a:prstGeom prst="rect">
            <a:avLst/>
          </a:prstGeom>
          <a:ln w="38100">
            <a:solidFill>
              <a:schemeClr val="tx2">
                <a:lumMod val="20000"/>
                <a:lumOff val="80000"/>
              </a:schemeClr>
            </a:solidFill>
          </a:ln>
        </p:spPr>
      </p:pic>
      <p:sp>
        <p:nvSpPr>
          <p:cNvPr id="13" name="TextBox 12">
            <a:extLst>
              <a:ext uri="{FF2B5EF4-FFF2-40B4-BE49-F238E27FC236}">
                <a16:creationId xmlns:a16="http://schemas.microsoft.com/office/drawing/2014/main" id="{6FB17BC5-EB09-453A-9BA2-AD14B566AC6E}"/>
              </a:ext>
            </a:extLst>
          </p:cNvPr>
          <p:cNvSpPr txBox="1"/>
          <p:nvPr/>
        </p:nvSpPr>
        <p:spPr>
          <a:xfrm>
            <a:off x="2124075" y="6624813"/>
            <a:ext cx="7635080" cy="276999"/>
          </a:xfrm>
          <a:prstGeom prst="rect">
            <a:avLst/>
          </a:prstGeom>
          <a:noFill/>
        </p:spPr>
        <p:txBody>
          <a:bodyPr wrap="square">
            <a:spAutoFit/>
          </a:bodyPr>
          <a:lstStyle/>
          <a:p>
            <a:r>
              <a:rPr lang="en-US" sz="1200" dirty="0"/>
              <a:t>https://www.sciencedirect.com/science/article/abs/pii/S0960148119316118</a:t>
            </a:r>
          </a:p>
        </p:txBody>
      </p:sp>
    </p:spTree>
    <p:extLst>
      <p:ext uri="{BB962C8B-B14F-4D97-AF65-F5344CB8AC3E}">
        <p14:creationId xmlns:p14="http://schemas.microsoft.com/office/powerpoint/2010/main" val="4046237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8E375EF-1EFE-470C-B986-1EB3AD1E59D3}"/>
              </a:ext>
            </a:extLst>
          </p:cNvPr>
          <p:cNvSpPr txBox="1"/>
          <p:nvPr/>
        </p:nvSpPr>
        <p:spPr>
          <a:xfrm>
            <a:off x="1948106" y="418329"/>
            <a:ext cx="8474188" cy="4647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Dissolved Mineral Resource Exploration (DMRE)</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Assembly Bill 52 of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The purpose: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Define a permitting path for dissolved mineral exploration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Develop regulations to ensure exploration drilling for dissolved minerals is protective of groundwater, as well as oil and geothermal resources.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rPr>
              <a:t>https://minerals.nv.gov/Programs/DMRE/DMRE/</a:t>
            </a:r>
            <a:endPar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261946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232C141-1C40-1AD0-A6B1-DD115C9CB67A}"/>
              </a:ext>
            </a:extLst>
          </p:cNvPr>
          <p:cNvSpPr txBox="1"/>
          <p:nvPr/>
        </p:nvSpPr>
        <p:spPr>
          <a:xfrm>
            <a:off x="1576388" y="303820"/>
            <a:ext cx="903922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Dissolved Mineral Resource Exploration</a:t>
            </a:r>
            <a:endParaRPr kumimoji="0" lang="en-US" sz="40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5A02AB02-8909-1F2F-108D-F8FB87589544}"/>
              </a:ext>
            </a:extLst>
          </p:cNvPr>
          <p:cNvSpPr txBox="1"/>
          <p:nvPr/>
        </p:nvSpPr>
        <p:spPr>
          <a:xfrm>
            <a:off x="761553" y="2009519"/>
            <a:ext cx="6097554"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DMRE Borehole Notice of Intents – 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DMRE Well Permits –4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Usha Resources – 2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Origin Minerals –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Wells Pumped this year – 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Cumulative Acre-Feet: 4.5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W0007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W0008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W0017</a:t>
            </a:r>
          </a:p>
        </p:txBody>
      </p:sp>
      <p:pic>
        <p:nvPicPr>
          <p:cNvPr id="9" name="Picture 8">
            <a:extLst>
              <a:ext uri="{FF2B5EF4-FFF2-40B4-BE49-F238E27FC236}">
                <a16:creationId xmlns:a16="http://schemas.microsoft.com/office/drawing/2014/main" id="{C48DC978-84A6-3B89-4138-AF522F716A87}"/>
              </a:ext>
            </a:extLst>
          </p:cNvPr>
          <p:cNvPicPr>
            <a:picLocks noChangeAspect="1"/>
          </p:cNvPicPr>
          <p:nvPr/>
        </p:nvPicPr>
        <p:blipFill rotWithShape="1">
          <a:blip r:embed="rId5"/>
          <a:srcRect l="70714" t="24558" r="19413" b="6326"/>
          <a:stretch/>
        </p:blipFill>
        <p:spPr>
          <a:xfrm>
            <a:off x="6466114" y="1565017"/>
            <a:ext cx="2901821" cy="5107974"/>
          </a:xfrm>
          <a:prstGeom prst="rect">
            <a:avLst/>
          </a:prstGeom>
        </p:spPr>
      </p:pic>
    </p:spTree>
    <p:extLst>
      <p:ext uri="{BB962C8B-B14F-4D97-AF65-F5344CB8AC3E}">
        <p14:creationId xmlns:p14="http://schemas.microsoft.com/office/powerpoint/2010/main" val="214280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map of a mountain with blue squares&#10;&#10;Description automatically generated">
            <a:extLst>
              <a:ext uri="{FF2B5EF4-FFF2-40B4-BE49-F238E27FC236}">
                <a16:creationId xmlns:a16="http://schemas.microsoft.com/office/drawing/2014/main" id="{BA9AC5EF-FF1A-42E2-D066-D23186B9F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966" y="2346036"/>
            <a:ext cx="7209019" cy="4109911"/>
          </a:xfrm>
          <a:prstGeom prst="rect">
            <a:avLst/>
          </a:prstGeom>
        </p:spPr>
      </p:pic>
      <p:sp>
        <p:nvSpPr>
          <p:cNvPr id="8" name="TextBox 7">
            <a:extLst>
              <a:ext uri="{FF2B5EF4-FFF2-40B4-BE49-F238E27FC236}">
                <a16:creationId xmlns:a16="http://schemas.microsoft.com/office/drawing/2014/main" id="{3235B22D-C320-713D-FC40-63A07F1B78F9}"/>
              </a:ext>
            </a:extLst>
          </p:cNvPr>
          <p:cNvSpPr txBox="1"/>
          <p:nvPr/>
        </p:nvSpPr>
        <p:spPr>
          <a:xfrm>
            <a:off x="3047223" y="402052"/>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Esmeralda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2C64C0C-30E7-8A20-7C61-FCEF2171B524}"/>
              </a:ext>
            </a:extLst>
          </p:cNvPr>
          <p:cNvSpPr txBox="1"/>
          <p:nvPr/>
        </p:nvSpPr>
        <p:spPr>
          <a:xfrm>
            <a:off x="152400" y="1794668"/>
            <a:ext cx="611447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DMRE Drilling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Total in Esmeralda: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10 Exploration Wells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39 Exploration Boreholes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GeoXplor</a:t>
            </a: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 Borehole, Clayton Valley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 Exploration Well, Clayton Valley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Intor</a:t>
            </a: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Resources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2 – Boreholes, Lida Valley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Dome Rock Resources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8 – Borehole, Lida Valley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Morella Minerals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4 – Boreholes, Fish Lake Valley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165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5B16E70-E15E-43C1-BA2C-551597D64F34}"/>
              </a:ext>
            </a:extLst>
          </p:cNvPr>
          <p:cNvSpPr txBox="1"/>
          <p:nvPr/>
        </p:nvSpPr>
        <p:spPr>
          <a:xfrm>
            <a:off x="1214437" y="671691"/>
            <a:ext cx="9763125" cy="3908762"/>
          </a:xfrm>
          <a:prstGeom prst="rect">
            <a:avLst/>
          </a:prstGeom>
          <a:noFill/>
        </p:spPr>
        <p:txBody>
          <a:bodyPr wrap="square" rtlCol="0">
            <a:spAutoFit/>
          </a:bodyPr>
          <a:lstStyle/>
          <a:p>
            <a:pPr algn="ctr"/>
            <a:r>
              <a:rPr lang="en-US" sz="3600" b="1" i="1" dirty="0">
                <a:solidFill>
                  <a:srgbClr val="FFFF00"/>
                </a:solidFill>
                <a:latin typeface="Calibri" panose="020F0502020204030204" pitchFamily="34" charset="0"/>
                <a:cs typeface="Times New Roman" panose="02020603050405020304" pitchFamily="18" charset="0"/>
              </a:rPr>
              <a:t>Oil, </a:t>
            </a:r>
            <a:r>
              <a:rPr lang="en-US" sz="3600" b="1" i="1" dirty="0">
                <a:solidFill>
                  <a:srgbClr val="FFFF00"/>
                </a:solidFill>
                <a:latin typeface="Calibri" panose="020F0502020204030204" pitchFamily="34" charset="0"/>
                <a:cs typeface="Calibri" panose="020F0502020204030204" pitchFamily="34" charset="0"/>
              </a:rPr>
              <a:t>Gas, and Geothermal</a:t>
            </a:r>
          </a:p>
          <a:p>
            <a:pPr algn="ctr"/>
            <a:endParaRPr lang="en-US" sz="2400" b="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i="0" dirty="0">
                <a:solidFill>
                  <a:srgbClr val="FFFF00"/>
                </a:solidFill>
                <a:effectLst/>
                <a:latin typeface="Calibri" panose="020F0502020204030204" pitchFamily="34" charset="0"/>
                <a:cs typeface="Calibri" panose="020F0502020204030204" pitchFamily="34" charset="0"/>
              </a:rPr>
              <a:t>Regulatory agency for drilling in Nevada</a:t>
            </a:r>
          </a:p>
          <a:p>
            <a:pPr marL="342900" indent="-342900">
              <a:buFont typeface="Arial" panose="020B0604020202020204" pitchFamily="34" charset="0"/>
              <a:buChar char="•"/>
            </a:pPr>
            <a:r>
              <a:rPr lang="en-US" sz="2000" b="1" dirty="0">
                <a:solidFill>
                  <a:srgbClr val="FFFF00"/>
                </a:solidFill>
                <a:latin typeface="Calibri" panose="020F0502020204030204" pitchFamily="34" charset="0"/>
                <a:cs typeface="Calibri" panose="020F0502020204030204" pitchFamily="34" charset="0"/>
              </a:rPr>
              <a:t>Approves drilling and completion programs </a:t>
            </a:r>
          </a:p>
          <a:p>
            <a:pPr marL="342900" indent="-342900">
              <a:buFont typeface="Arial" panose="020B0604020202020204" pitchFamily="34" charset="0"/>
              <a:buChar char="•"/>
            </a:pPr>
            <a:r>
              <a:rPr lang="en-US" sz="2000" b="1" i="0" dirty="0">
                <a:solidFill>
                  <a:srgbClr val="FFFF00"/>
                </a:solidFill>
                <a:effectLst/>
                <a:latin typeface="Calibri" panose="020F0502020204030204" pitchFamily="34" charset="0"/>
                <a:cs typeface="Calibri" panose="020F0502020204030204" pitchFamily="34" charset="0"/>
              </a:rPr>
              <a:t>Oversees </a:t>
            </a:r>
            <a:r>
              <a:rPr lang="en-US" sz="2000" b="1" dirty="0">
                <a:solidFill>
                  <a:srgbClr val="FFFF00"/>
                </a:solidFill>
                <a:latin typeface="Calibri" panose="020F0502020204030204" pitchFamily="34" charset="0"/>
                <a:cs typeface="Calibri" panose="020F0502020204030204" pitchFamily="34" charset="0"/>
              </a:rPr>
              <a:t>drilling and subsequent completion operations through daily reporting</a:t>
            </a:r>
          </a:p>
          <a:p>
            <a:pPr marL="342900" indent="-342900">
              <a:buFont typeface="Arial" panose="020B0604020202020204" pitchFamily="34" charset="0"/>
              <a:buChar char="•"/>
            </a:pPr>
            <a:r>
              <a:rPr lang="en-US" sz="2000" b="1" dirty="0">
                <a:solidFill>
                  <a:srgbClr val="FFFF00"/>
                </a:solidFill>
                <a:latin typeface="Calibri" panose="020F0502020204030204" pitchFamily="34" charset="0"/>
                <a:cs typeface="Calibri" panose="020F0502020204030204" pitchFamily="34" charset="0"/>
              </a:rPr>
              <a:t>Approve maintenance and work-over operations</a:t>
            </a:r>
          </a:p>
          <a:p>
            <a:pPr marL="342900" indent="-342900">
              <a:buFont typeface="Arial" panose="020B0604020202020204" pitchFamily="34" charset="0"/>
              <a:buChar char="•"/>
            </a:pPr>
            <a:r>
              <a:rPr lang="en-US" sz="2000" b="1" i="0" dirty="0">
                <a:solidFill>
                  <a:srgbClr val="FFFF00"/>
                </a:solidFill>
                <a:effectLst/>
                <a:latin typeface="Calibri" panose="020F0502020204030204" pitchFamily="34" charset="0"/>
                <a:cs typeface="Calibri" panose="020F0502020204030204" pitchFamily="34" charset="0"/>
              </a:rPr>
              <a:t>Approves the final plugging and abandonment of well</a:t>
            </a:r>
          </a:p>
          <a:p>
            <a:pPr marL="342900" indent="-342900">
              <a:buFont typeface="Arial" panose="020B0604020202020204" pitchFamily="34" charset="0"/>
              <a:buChar char="•"/>
            </a:pPr>
            <a:r>
              <a:rPr lang="en-US" sz="2000" b="1" i="0" dirty="0">
                <a:solidFill>
                  <a:srgbClr val="FFFF00"/>
                </a:solidFill>
                <a:effectLst/>
                <a:latin typeface="Calibri" panose="020F0502020204030204" pitchFamily="34" charset="0"/>
                <a:cs typeface="Calibri" panose="020F0502020204030204" pitchFamily="34" charset="0"/>
              </a:rPr>
              <a:t>Inspects wells after completion</a:t>
            </a:r>
          </a:p>
          <a:p>
            <a:pPr marL="342900" indent="-342900">
              <a:buFont typeface="Arial" panose="020B0604020202020204" pitchFamily="34" charset="0"/>
              <a:buChar char="•"/>
            </a:pPr>
            <a:r>
              <a:rPr lang="en-US" sz="2000" b="1" dirty="0">
                <a:solidFill>
                  <a:srgbClr val="FFFF00"/>
                </a:solidFill>
                <a:latin typeface="Calibri" panose="020F0502020204030204" pitchFamily="34" charset="0"/>
                <a:cs typeface="Calibri" panose="020F0502020204030204" pitchFamily="34" charset="0"/>
              </a:rPr>
              <a:t>Tabulates production and injections data submitted by operators on a monthly basis. </a:t>
            </a:r>
            <a:endParaRPr lang="en-US" sz="2000" b="1" i="0" dirty="0">
              <a:solidFill>
                <a:srgbClr val="FFFF00"/>
              </a:solidFill>
              <a:effectLst/>
              <a:latin typeface="Calibri" panose="020F0502020204030204" pitchFamily="34" charset="0"/>
              <a:cs typeface="Calibri" panose="020F0502020204030204" pitchFamily="34" charset="0"/>
            </a:endParaRPr>
          </a:p>
          <a:p>
            <a:pPr algn="ctr"/>
            <a:endParaRPr lang="en-US" sz="24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9716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235B22D-C320-713D-FC40-63A07F1B78F9}"/>
              </a:ext>
            </a:extLst>
          </p:cNvPr>
          <p:cNvSpPr txBox="1"/>
          <p:nvPr/>
        </p:nvSpPr>
        <p:spPr>
          <a:xfrm>
            <a:off x="3296605" y="402053"/>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Clark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2C64C0C-30E7-8A20-7C61-FCEF2171B524}"/>
              </a:ext>
            </a:extLst>
          </p:cNvPr>
          <p:cNvSpPr txBox="1"/>
          <p:nvPr/>
        </p:nvSpPr>
        <p:spPr>
          <a:xfrm>
            <a:off x="152400" y="1794668"/>
            <a:ext cx="611447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DMRE Drilling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4 Exploration Wells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0 Exploration Boreholes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Usha Resources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3 – Exploration Wells, Garnet Valley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B4D60DA-88A7-27E1-797D-9C6D01761598}"/>
              </a:ext>
            </a:extLst>
          </p:cNvPr>
          <p:cNvPicPr>
            <a:picLocks noChangeAspect="1"/>
          </p:cNvPicPr>
          <p:nvPr/>
        </p:nvPicPr>
        <p:blipFill>
          <a:blip r:embed="rId5"/>
          <a:stretch>
            <a:fillRect/>
          </a:stretch>
        </p:blipFill>
        <p:spPr>
          <a:xfrm>
            <a:off x="5075852" y="1664092"/>
            <a:ext cx="6097554" cy="5059673"/>
          </a:xfrm>
          <a:prstGeom prst="rect">
            <a:avLst/>
          </a:prstGeom>
        </p:spPr>
      </p:pic>
    </p:spTree>
    <p:extLst>
      <p:ext uri="{BB962C8B-B14F-4D97-AF65-F5344CB8AC3E}">
        <p14:creationId xmlns:p14="http://schemas.microsoft.com/office/powerpoint/2010/main" val="344529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235B22D-C320-713D-FC40-63A07F1B78F9}"/>
              </a:ext>
            </a:extLst>
          </p:cNvPr>
          <p:cNvSpPr txBox="1"/>
          <p:nvPr/>
        </p:nvSpPr>
        <p:spPr>
          <a:xfrm>
            <a:off x="3296605" y="402053"/>
            <a:ext cx="60975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Nye County Activity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2C64C0C-30E7-8A20-7C61-FCEF2171B524}"/>
              </a:ext>
            </a:extLst>
          </p:cNvPr>
          <p:cNvSpPr txBox="1"/>
          <p:nvPr/>
        </p:nvSpPr>
        <p:spPr>
          <a:xfrm>
            <a:off x="152400" y="1794668"/>
            <a:ext cx="611447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DMRE Activity in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2 Exploration Wells Permitted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Exploration Boreholes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Origin Minerals</a:t>
            </a:r>
          </a:p>
          <a:p>
            <a:pPr marL="742950" lvl="1" indent="-285750">
              <a:buFont typeface="Arial" panose="020B0604020202020204" pitchFamily="34" charset="0"/>
              <a:buChar char="•"/>
              <a:defRPr/>
            </a:pPr>
            <a:r>
              <a:rPr lang="en-US" b="1" i="1" dirty="0">
                <a:solidFill>
                  <a:srgbClr val="FFFF00"/>
                </a:solidFill>
                <a:latin typeface="Calibri" panose="020F0502020204030204" pitchFamily="34" charset="0"/>
                <a:cs typeface="Times New Roman" panose="02020603050405020304" pitchFamily="18" charset="0"/>
              </a:rPr>
              <a:t>2 – Exploration Wells, Big Smokey Valley</a:t>
            </a:r>
            <a:endParaRPr kumimoji="0" lang="en-US"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Ionic Minerals (Bonaventure)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1 – Borehole, </a:t>
            </a: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Sarcobatus</a:t>
            </a: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Flat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3PL Operating</a:t>
            </a:r>
          </a:p>
          <a:p>
            <a:pPr marL="742950" lvl="1" indent="-285750">
              <a:buFont typeface="Arial" panose="020B0604020202020204" pitchFamily="34" charset="0"/>
              <a:buChar char="•"/>
              <a:defRPr/>
            </a:pPr>
            <a:r>
              <a:rPr lang="en-US" b="1" i="1" dirty="0">
                <a:solidFill>
                  <a:srgbClr val="FFFF00"/>
                </a:solidFill>
                <a:latin typeface="Calibri" panose="020F0502020204030204" pitchFamily="34" charset="0"/>
                <a:cs typeface="Times New Roman" panose="02020603050405020304" pitchFamily="18" charset="0"/>
              </a:rPr>
              <a:t>2 – Exploration Wells, Railroad Valley</a:t>
            </a:r>
          </a:p>
          <a:p>
            <a:pPr marL="1200150" lvl="2" indent="-285750">
              <a:buFont typeface="Arial" panose="020B0604020202020204" pitchFamily="34" charset="0"/>
              <a:buChar char="•"/>
              <a:defRPr/>
            </a:pPr>
            <a:r>
              <a:rPr kumimoji="0" lang="en-US"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Actively Pumping</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screenshot of a map&#10;&#10;Description automatically generated">
            <a:extLst>
              <a:ext uri="{FF2B5EF4-FFF2-40B4-BE49-F238E27FC236}">
                <a16:creationId xmlns:a16="http://schemas.microsoft.com/office/drawing/2014/main" id="{84089254-C2F3-F72A-2C30-6D08B06C6646}"/>
              </a:ext>
            </a:extLst>
          </p:cNvPr>
          <p:cNvPicPr>
            <a:picLocks noChangeAspect="1"/>
          </p:cNvPicPr>
          <p:nvPr/>
        </p:nvPicPr>
        <p:blipFill rotWithShape="1">
          <a:blip r:embed="rId5">
            <a:extLst>
              <a:ext uri="{28A0092B-C50C-407E-A947-70E740481C1C}">
                <a14:useLocalDpi xmlns:a14="http://schemas.microsoft.com/office/drawing/2010/main" val="0"/>
              </a:ext>
            </a:extLst>
          </a:blip>
          <a:srcRect b="20709"/>
          <a:stretch/>
        </p:blipFill>
        <p:spPr>
          <a:xfrm>
            <a:off x="5021250" y="1173439"/>
            <a:ext cx="5456903" cy="5437762"/>
          </a:xfrm>
          <a:prstGeom prst="rect">
            <a:avLst/>
          </a:prstGeom>
        </p:spPr>
      </p:pic>
    </p:spTree>
    <p:extLst>
      <p:ext uri="{BB962C8B-B14F-4D97-AF65-F5344CB8AC3E}">
        <p14:creationId xmlns:p14="http://schemas.microsoft.com/office/powerpoint/2010/main" val="1142097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6227E374-8ACD-4311-8D86-7207B9549B35}"/>
              </a:ext>
            </a:extLst>
          </p:cNvPr>
          <p:cNvSpPr txBox="1"/>
          <p:nvPr/>
        </p:nvSpPr>
        <p:spPr>
          <a:xfrm>
            <a:off x="1494631" y="465388"/>
            <a:ext cx="9202737" cy="1938992"/>
          </a:xfrm>
          <a:prstGeom prst="rect">
            <a:avLst/>
          </a:prstGeom>
          <a:noFill/>
        </p:spPr>
        <p:txBody>
          <a:bodyPr wrap="square" rtlCol="0">
            <a:spAutoFit/>
          </a:bodyPr>
          <a:lstStyle/>
          <a:p>
            <a:pPr algn="ctr"/>
            <a:r>
              <a:rPr lang="en-US" sz="3600" b="1" i="1" dirty="0">
                <a:solidFill>
                  <a:srgbClr val="FFFF00"/>
                </a:solidFill>
                <a:latin typeface="Calibri" panose="020F0502020204030204" pitchFamily="34" charset="0"/>
                <a:cs typeface="Times New Roman" panose="02020603050405020304" pitchFamily="18" charset="0"/>
              </a:rPr>
              <a:t>Future of Dissolved Mineral Resource Exploration in Nevada</a:t>
            </a:r>
            <a:endParaRPr lang="en-US" sz="3600" b="1" i="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cs typeface="Times New Roman" panose="02020603050405020304" pitchFamily="18" charset="0"/>
            </a:endParaRPr>
          </a:p>
        </p:txBody>
      </p:sp>
      <p:sp>
        <p:nvSpPr>
          <p:cNvPr id="11" name="TextBox 10">
            <a:extLst>
              <a:ext uri="{FF2B5EF4-FFF2-40B4-BE49-F238E27FC236}">
                <a16:creationId xmlns:a16="http://schemas.microsoft.com/office/drawing/2014/main" id="{2573A2ED-3628-45FA-80D4-344DD8B50BD9}"/>
              </a:ext>
            </a:extLst>
          </p:cNvPr>
          <p:cNvSpPr txBox="1"/>
          <p:nvPr/>
        </p:nvSpPr>
        <p:spPr>
          <a:xfrm>
            <a:off x="1607896" y="1895732"/>
            <a:ext cx="9403004" cy="2308324"/>
          </a:xfrm>
          <a:prstGeom prst="rect">
            <a:avLst/>
          </a:prstGeom>
          <a:noFill/>
        </p:spPr>
        <p:txBody>
          <a:bodyPr wrap="square">
            <a:spAutoFit/>
          </a:bodyPr>
          <a:lstStyle/>
          <a:p>
            <a:r>
              <a:rPr lang="en-US" b="1" dirty="0">
                <a:solidFill>
                  <a:srgbClr val="FFFF00"/>
                </a:solidFill>
              </a:rPr>
              <a:t>•	Increase in demand and price of lithium. </a:t>
            </a:r>
          </a:p>
          <a:p>
            <a:endParaRPr lang="en-US" b="1" dirty="0">
              <a:solidFill>
                <a:srgbClr val="FFFF00"/>
              </a:solidFill>
            </a:endParaRPr>
          </a:p>
          <a:p>
            <a:r>
              <a:rPr lang="en-US" b="1" dirty="0">
                <a:solidFill>
                  <a:srgbClr val="FFFF00"/>
                </a:solidFill>
              </a:rPr>
              <a:t>•	Direct lithium extraction, removes need for evaporation ponds and provides timely 	production of high-grade lithium. </a:t>
            </a:r>
          </a:p>
          <a:p>
            <a:r>
              <a:rPr lang="en-US" b="1" dirty="0">
                <a:solidFill>
                  <a:srgbClr val="FFFF00"/>
                </a:solidFill>
              </a:rPr>
              <a:t>	</a:t>
            </a:r>
          </a:p>
          <a:p>
            <a:r>
              <a:rPr lang="en-US" b="1" dirty="0">
                <a:solidFill>
                  <a:srgbClr val="FFFF00"/>
                </a:solidFill>
              </a:rPr>
              <a:t> •	Exploration of new claims. </a:t>
            </a:r>
          </a:p>
          <a:p>
            <a:endParaRPr lang="en-US" b="1" dirty="0">
              <a:solidFill>
                <a:srgbClr val="FFFF00"/>
              </a:solidFill>
            </a:endParaRPr>
          </a:p>
          <a:p>
            <a:r>
              <a:rPr lang="en-US" b="1" dirty="0">
                <a:solidFill>
                  <a:srgbClr val="FFFF00"/>
                </a:solidFill>
              </a:rPr>
              <a:t>•	Government support to become more dependent on domestic lithium resources. </a:t>
            </a:r>
          </a:p>
        </p:txBody>
      </p:sp>
    </p:spTree>
    <p:extLst>
      <p:ext uri="{BB962C8B-B14F-4D97-AF65-F5344CB8AC3E}">
        <p14:creationId xmlns:p14="http://schemas.microsoft.com/office/powerpoint/2010/main" val="3081817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112F800C-864F-42F7-8320-82FC4151EE21}"/>
              </a:ext>
            </a:extLst>
          </p:cNvPr>
          <p:cNvSpPr txBox="1"/>
          <p:nvPr/>
        </p:nvSpPr>
        <p:spPr>
          <a:xfrm>
            <a:off x="3715121" y="980242"/>
            <a:ext cx="4969437" cy="2000548"/>
          </a:xfrm>
          <a:prstGeom prst="rect">
            <a:avLst/>
          </a:prstGeom>
          <a:noFill/>
        </p:spPr>
        <p:txBody>
          <a:bodyPr wrap="none" rtlCol="0">
            <a:spAutoFit/>
          </a:bodyPr>
          <a:lstStyle/>
          <a:p>
            <a:pPr algn="ctr"/>
            <a:r>
              <a:rPr lang="en-US" sz="6000" b="1" i="1" dirty="0">
                <a:solidFill>
                  <a:srgbClr val="FFFF00"/>
                </a:solidFill>
                <a:latin typeface="Calibri" panose="020F0502020204030204" pitchFamily="34" charset="0"/>
                <a:cs typeface="Times New Roman" panose="02020603050405020304" pitchFamily="18" charset="0"/>
              </a:rPr>
              <a:t>Thank you</a:t>
            </a:r>
          </a:p>
          <a:p>
            <a:pPr algn="ctr"/>
            <a:endParaRPr lang="en-US" sz="3200" b="1" i="1" dirty="0">
              <a:solidFill>
                <a:srgbClr val="FFFF00"/>
              </a:solidFill>
              <a:latin typeface="Calibri" panose="020F0502020204030204" pitchFamily="34" charset="0"/>
              <a:cs typeface="Times New Roman" panose="02020603050405020304" pitchFamily="18" charset="0"/>
            </a:endParaRPr>
          </a:p>
          <a:p>
            <a:pPr algn="ctr"/>
            <a:r>
              <a:rPr lang="en-US" sz="3200" b="1" i="1" dirty="0">
                <a:solidFill>
                  <a:srgbClr val="FFFF00"/>
                </a:solidFill>
                <a:latin typeface="Calibri" panose="020F0502020204030204" pitchFamily="34" charset="0"/>
                <a:cs typeface="Times New Roman" panose="02020603050405020304" pitchFamily="18" charset="0"/>
              </a:rPr>
              <a:t>Nevada Division of Minerals</a:t>
            </a:r>
          </a:p>
        </p:txBody>
      </p:sp>
      <p:sp>
        <p:nvSpPr>
          <p:cNvPr id="22" name="TextBox 21">
            <a:extLst>
              <a:ext uri="{FF2B5EF4-FFF2-40B4-BE49-F238E27FC236}">
                <a16:creationId xmlns:a16="http://schemas.microsoft.com/office/drawing/2014/main" id="{E1EBE24C-FA45-4494-8B67-DF9548C029F3}"/>
              </a:ext>
            </a:extLst>
          </p:cNvPr>
          <p:cNvSpPr txBox="1"/>
          <p:nvPr/>
        </p:nvSpPr>
        <p:spPr>
          <a:xfrm>
            <a:off x="7589922" y="3303421"/>
            <a:ext cx="3668440" cy="1015663"/>
          </a:xfrm>
          <a:prstGeom prst="rect">
            <a:avLst/>
          </a:prstGeom>
          <a:noFill/>
        </p:spPr>
        <p:txBody>
          <a:bodyPr wrap="none" rtlCol="0">
            <a:spAutoFit/>
          </a:bodyPr>
          <a:lstStyle/>
          <a:p>
            <a:pPr algn="ctr"/>
            <a:r>
              <a:rPr lang="en-US" sz="2000" b="1" dirty="0">
                <a:solidFill>
                  <a:srgbClr val="FFFF00"/>
                </a:solidFill>
                <a:latin typeface="Calibri" panose="020F0502020204030204" pitchFamily="34" charset="0"/>
                <a:cs typeface="Times New Roman" panose="02020603050405020304" pitchFamily="18" charset="0"/>
              </a:rPr>
              <a:t>Dustin Holcomb</a:t>
            </a:r>
          </a:p>
          <a:p>
            <a:pPr algn="ctr"/>
            <a:r>
              <a:rPr lang="en-US" sz="2000" b="1" dirty="0">
                <a:solidFill>
                  <a:srgbClr val="FFFF00"/>
                </a:solidFill>
                <a:latin typeface="Calibri" panose="020F0502020204030204" pitchFamily="34" charset="0"/>
                <a:cs typeface="Times New Roman" panose="02020603050405020304" pitchFamily="18" charset="0"/>
              </a:rPr>
              <a:t>Fluid Minerals Program Manager</a:t>
            </a:r>
          </a:p>
          <a:p>
            <a:pPr algn="ctr"/>
            <a:r>
              <a:rPr lang="en-US" sz="2000" b="1" dirty="0">
                <a:solidFill>
                  <a:srgbClr val="FFFF00"/>
                </a:solidFill>
                <a:latin typeface="Calibri" panose="020F0502020204030204" pitchFamily="34" charset="0"/>
                <a:cs typeface="Times New Roman" panose="02020603050405020304" pitchFamily="18" charset="0"/>
              </a:rPr>
              <a:t>dholcomb@minerals.nv.gov</a:t>
            </a:r>
          </a:p>
        </p:txBody>
      </p:sp>
      <p:sp>
        <p:nvSpPr>
          <p:cNvPr id="2" name="TextBox 1">
            <a:extLst>
              <a:ext uri="{FF2B5EF4-FFF2-40B4-BE49-F238E27FC236}">
                <a16:creationId xmlns:a16="http://schemas.microsoft.com/office/drawing/2014/main" id="{0B01898D-AD43-CD0B-AA33-7CB5E5CEB10A}"/>
              </a:ext>
            </a:extLst>
          </p:cNvPr>
          <p:cNvSpPr txBox="1"/>
          <p:nvPr/>
        </p:nvSpPr>
        <p:spPr>
          <a:xfrm>
            <a:off x="1572210" y="3428999"/>
            <a:ext cx="3029868" cy="1015663"/>
          </a:xfrm>
          <a:prstGeom prst="rect">
            <a:avLst/>
          </a:prstGeom>
          <a:noFill/>
        </p:spPr>
        <p:txBody>
          <a:bodyPr wrap="none" rtlCol="0">
            <a:spAutoFit/>
          </a:bodyPr>
          <a:lstStyle/>
          <a:p>
            <a:pPr algn="ctr"/>
            <a:r>
              <a:rPr lang="en-US" sz="2000" b="1" dirty="0">
                <a:solidFill>
                  <a:srgbClr val="FFFF00"/>
                </a:solidFill>
                <a:latin typeface="Calibri" panose="020F0502020204030204" pitchFamily="34" charset="0"/>
                <a:cs typeface="Times New Roman" panose="02020603050405020304" pitchFamily="18" charset="0"/>
              </a:rPr>
              <a:t>Rob Ghiglieri</a:t>
            </a:r>
          </a:p>
          <a:p>
            <a:pPr algn="ctr"/>
            <a:r>
              <a:rPr lang="en-US" sz="2000" b="1" dirty="0">
                <a:solidFill>
                  <a:srgbClr val="FFFF00"/>
                </a:solidFill>
                <a:latin typeface="Calibri" panose="020F0502020204030204" pitchFamily="34" charset="0"/>
                <a:cs typeface="Times New Roman" panose="02020603050405020304" pitchFamily="18" charset="0"/>
              </a:rPr>
              <a:t>Administrator</a:t>
            </a:r>
          </a:p>
          <a:p>
            <a:pPr algn="ctr"/>
            <a:r>
              <a:rPr lang="en-US" sz="2000" b="1" dirty="0">
                <a:solidFill>
                  <a:srgbClr val="FFFF00"/>
                </a:solidFill>
                <a:latin typeface="Calibri" panose="020F0502020204030204" pitchFamily="34" charset="0"/>
                <a:cs typeface="Times New Roman" panose="02020603050405020304" pitchFamily="18" charset="0"/>
              </a:rPr>
              <a:t>rghiglieri@minerals.nv.gov</a:t>
            </a:r>
          </a:p>
        </p:txBody>
      </p:sp>
      <p:sp>
        <p:nvSpPr>
          <p:cNvPr id="3" name="TextBox 2">
            <a:extLst>
              <a:ext uri="{FF2B5EF4-FFF2-40B4-BE49-F238E27FC236}">
                <a16:creationId xmlns:a16="http://schemas.microsoft.com/office/drawing/2014/main" id="{CE16993F-37F2-60A8-914F-5ABA280D5293}"/>
              </a:ext>
            </a:extLst>
          </p:cNvPr>
          <p:cNvSpPr txBox="1"/>
          <p:nvPr/>
        </p:nvSpPr>
        <p:spPr>
          <a:xfrm>
            <a:off x="4401850" y="4894491"/>
            <a:ext cx="3388300" cy="1015663"/>
          </a:xfrm>
          <a:prstGeom prst="rect">
            <a:avLst/>
          </a:prstGeom>
          <a:noFill/>
        </p:spPr>
        <p:txBody>
          <a:bodyPr wrap="none" rtlCol="0">
            <a:spAutoFit/>
          </a:bodyPr>
          <a:lstStyle/>
          <a:p>
            <a:pPr algn="ctr"/>
            <a:r>
              <a:rPr lang="en-US" sz="2000" b="1" dirty="0">
                <a:solidFill>
                  <a:srgbClr val="FFFF00"/>
                </a:solidFill>
                <a:latin typeface="Calibri" panose="020F0502020204030204" pitchFamily="34" charset="0"/>
                <a:cs typeface="Times New Roman" panose="02020603050405020304" pitchFamily="18" charset="0"/>
              </a:rPr>
              <a:t>Lucia Patterson</a:t>
            </a:r>
          </a:p>
          <a:p>
            <a:pPr algn="ctr"/>
            <a:r>
              <a:rPr lang="en-US" sz="2000" b="1" dirty="0">
                <a:solidFill>
                  <a:srgbClr val="FFFF00"/>
                </a:solidFill>
                <a:latin typeface="Calibri" panose="020F0502020204030204" pitchFamily="34" charset="0"/>
                <a:cs typeface="Times New Roman" panose="02020603050405020304" pitchFamily="18" charset="0"/>
              </a:rPr>
              <a:t>Geologist - GIS Analyst IV</a:t>
            </a:r>
          </a:p>
          <a:p>
            <a:pPr algn="ctr"/>
            <a:r>
              <a:rPr lang="en-US" sz="2000" b="1" dirty="0">
                <a:solidFill>
                  <a:srgbClr val="FFFF00"/>
                </a:solidFill>
                <a:latin typeface="Calibri" panose="020F0502020204030204" pitchFamily="34" charset="0"/>
                <a:cs typeface="Times New Roman" panose="02020603050405020304" pitchFamily="18" charset="0"/>
              </a:rPr>
              <a:t>lmpatterson@minerals.nv.gov</a:t>
            </a:r>
          </a:p>
        </p:txBody>
      </p:sp>
      <p:pic>
        <p:nvPicPr>
          <p:cNvPr id="7" name="Picture 6" descr="A qr code on a white background&#10;&#10;Description automatically generated">
            <a:extLst>
              <a:ext uri="{FF2B5EF4-FFF2-40B4-BE49-F238E27FC236}">
                <a16:creationId xmlns:a16="http://schemas.microsoft.com/office/drawing/2014/main" id="{39460281-66BE-6F05-4C5E-ED60F124F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325" y="3108155"/>
            <a:ext cx="1657350" cy="1657350"/>
          </a:xfrm>
          <a:prstGeom prst="rect">
            <a:avLst/>
          </a:prstGeom>
        </p:spPr>
      </p:pic>
    </p:spTree>
    <p:extLst>
      <p:ext uri="{BB962C8B-B14F-4D97-AF65-F5344CB8AC3E}">
        <p14:creationId xmlns:p14="http://schemas.microsoft.com/office/powerpoint/2010/main" val="233342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112F800C-864F-42F7-8320-82FC4151EE21}"/>
              </a:ext>
            </a:extLst>
          </p:cNvPr>
          <p:cNvSpPr txBox="1"/>
          <p:nvPr/>
        </p:nvSpPr>
        <p:spPr>
          <a:xfrm>
            <a:off x="347182" y="1893804"/>
            <a:ext cx="11491287" cy="1077218"/>
          </a:xfrm>
          <a:prstGeom prst="rect">
            <a:avLst/>
          </a:prstGeom>
          <a:noFill/>
        </p:spPr>
        <p:txBody>
          <a:bodyPr wrap="none" rtlCol="0">
            <a:spAutoFit/>
          </a:bodyPr>
          <a:lstStyle/>
          <a:p>
            <a:pPr algn="ctr"/>
            <a:r>
              <a:rPr lang="en-US" sz="3200" b="1" i="1" dirty="0">
                <a:solidFill>
                  <a:srgbClr val="FFFF00"/>
                </a:solidFill>
                <a:latin typeface="Calibri" panose="020F0502020204030204" pitchFamily="34" charset="0"/>
                <a:cs typeface="Times New Roman" panose="02020603050405020304" pitchFamily="18" charset="0"/>
              </a:rPr>
              <a:t>State of Nevada’s Oil, Geothermal, and Dissolved Minerals Activity</a:t>
            </a:r>
          </a:p>
          <a:p>
            <a:pPr algn="ctr"/>
            <a:r>
              <a:rPr lang="en-US" sz="3200" b="1" i="1" dirty="0">
                <a:solidFill>
                  <a:srgbClr val="FFFF00"/>
                </a:solidFill>
                <a:latin typeface="Calibri" panose="020F0502020204030204" pitchFamily="34" charset="0"/>
                <a:cs typeface="Times New Roman" panose="02020603050405020304" pitchFamily="18" charset="0"/>
              </a:rPr>
              <a:t>2023</a:t>
            </a:r>
          </a:p>
        </p:txBody>
      </p:sp>
      <p:sp>
        <p:nvSpPr>
          <p:cNvPr id="22" name="TextBox 21">
            <a:extLst>
              <a:ext uri="{FF2B5EF4-FFF2-40B4-BE49-F238E27FC236}">
                <a16:creationId xmlns:a16="http://schemas.microsoft.com/office/drawing/2014/main" id="{E1EBE24C-FA45-4494-8B67-DF9548C029F3}"/>
              </a:ext>
            </a:extLst>
          </p:cNvPr>
          <p:cNvSpPr txBox="1"/>
          <p:nvPr/>
        </p:nvSpPr>
        <p:spPr>
          <a:xfrm>
            <a:off x="4258604" y="3886978"/>
            <a:ext cx="3668440" cy="1015663"/>
          </a:xfrm>
          <a:prstGeom prst="rect">
            <a:avLst/>
          </a:prstGeom>
          <a:noFill/>
        </p:spPr>
        <p:txBody>
          <a:bodyPr wrap="none" rtlCol="0">
            <a:spAutoFit/>
          </a:bodyPr>
          <a:lstStyle/>
          <a:p>
            <a:pPr algn="ctr"/>
            <a:r>
              <a:rPr lang="en-US" sz="2000" b="1" dirty="0">
                <a:solidFill>
                  <a:srgbClr val="FFFF00"/>
                </a:solidFill>
                <a:latin typeface="Calibri" panose="020F0502020204030204" pitchFamily="34" charset="0"/>
                <a:cs typeface="Times New Roman" panose="02020603050405020304" pitchFamily="18" charset="0"/>
              </a:rPr>
              <a:t>Dustin Holcomb</a:t>
            </a:r>
          </a:p>
          <a:p>
            <a:pPr algn="ctr"/>
            <a:r>
              <a:rPr lang="en-US" sz="2000" b="1" dirty="0">
                <a:solidFill>
                  <a:srgbClr val="FFFF00"/>
                </a:solidFill>
                <a:latin typeface="Calibri" panose="020F0502020204030204" pitchFamily="34" charset="0"/>
                <a:cs typeface="Times New Roman" panose="02020603050405020304" pitchFamily="18" charset="0"/>
              </a:rPr>
              <a:t>Fluid Minerals Program Manager</a:t>
            </a:r>
          </a:p>
          <a:p>
            <a:pPr algn="ctr"/>
            <a:r>
              <a:rPr lang="en-US" sz="2000" b="1" dirty="0">
                <a:solidFill>
                  <a:srgbClr val="FFFF00"/>
                </a:solidFill>
                <a:latin typeface="Calibri" panose="020F0502020204030204" pitchFamily="34" charset="0"/>
                <a:cs typeface="Times New Roman" panose="02020603050405020304" pitchFamily="18" charset="0"/>
              </a:rPr>
              <a:t>Nevada Division of Minerals</a:t>
            </a:r>
          </a:p>
        </p:txBody>
      </p:sp>
      <p:sp>
        <p:nvSpPr>
          <p:cNvPr id="26" name="TextBox 25">
            <a:extLst>
              <a:ext uri="{FF2B5EF4-FFF2-40B4-BE49-F238E27FC236}">
                <a16:creationId xmlns:a16="http://schemas.microsoft.com/office/drawing/2014/main" id="{3AF56D93-36EE-45F7-AC91-10F4A9CA698B}"/>
              </a:ext>
            </a:extLst>
          </p:cNvPr>
          <p:cNvSpPr txBox="1"/>
          <p:nvPr/>
        </p:nvSpPr>
        <p:spPr>
          <a:xfrm>
            <a:off x="3039382" y="3084365"/>
            <a:ext cx="6106884" cy="430887"/>
          </a:xfrm>
          <a:prstGeom prst="rect">
            <a:avLst/>
          </a:prstGeom>
          <a:noFill/>
        </p:spPr>
        <p:txBody>
          <a:bodyPr wrap="square">
            <a:spAutoFit/>
          </a:bodyPr>
          <a:lstStyle/>
          <a:p>
            <a:pPr algn="ctr"/>
            <a:r>
              <a:rPr lang="en-US" sz="2200" b="1" dirty="0">
                <a:solidFill>
                  <a:srgbClr val="FFFF00"/>
                </a:solidFill>
                <a:latin typeface="Calibri" panose="020F0502020204030204" pitchFamily="34" charset="0"/>
                <a:cs typeface="Times New Roman" panose="02020603050405020304" pitchFamily="18" charset="0"/>
              </a:rPr>
              <a:t>Nevada Petroleum and Geothermal Society </a:t>
            </a:r>
          </a:p>
        </p:txBody>
      </p:sp>
    </p:spTree>
    <p:extLst>
      <p:ext uri="{BB962C8B-B14F-4D97-AF65-F5344CB8AC3E}">
        <p14:creationId xmlns:p14="http://schemas.microsoft.com/office/powerpoint/2010/main" val="2181759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6984A27-1E2C-4945-8DE1-DF218CCF721D}"/>
              </a:ext>
            </a:extLst>
          </p:cNvPr>
          <p:cNvSpPr txBox="1"/>
          <p:nvPr/>
        </p:nvSpPr>
        <p:spPr>
          <a:xfrm>
            <a:off x="3822011" y="708014"/>
            <a:ext cx="4541628"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Mike Visher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Retired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September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He was with the Division from 2005-2023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B01627F6-1F68-AC2B-FAEF-65F8EC6DEAD1}"/>
              </a:ext>
            </a:extLst>
          </p:cNvPr>
          <p:cNvSpPr txBox="1"/>
          <p:nvPr/>
        </p:nvSpPr>
        <p:spPr>
          <a:xfrm>
            <a:off x="3045524" y="3850276"/>
            <a:ext cx="60946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Rob </a:t>
            </a:r>
            <a:r>
              <a:rPr kumimoji="0" lang="en-US" sz="1800" b="1" i="1" u="none" strike="noStrike" kern="1200" cap="none" spc="0" normalizeH="0" baseline="0" noProof="0" dirty="0" err="1">
                <a:ln>
                  <a:noFill/>
                </a:ln>
                <a:solidFill>
                  <a:srgbClr val="FFFF00"/>
                </a:solidFill>
                <a:effectLst/>
                <a:uLnTx/>
                <a:uFillTx/>
                <a:latin typeface="Calibri" panose="020F0502020204030204" pitchFamily="34" charset="0"/>
                <a:ea typeface="+mn-ea"/>
                <a:cs typeface="Times New Roman" panose="02020603050405020304" pitchFamily="18" charset="0"/>
              </a:rPr>
              <a:t>Gighlieri</a:t>
            </a:r>
            <a:endPar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rPr>
              <a:t>New Administrator of NDOM</a:t>
            </a:r>
          </a:p>
        </p:txBody>
      </p:sp>
    </p:spTree>
    <p:extLst>
      <p:ext uri="{BB962C8B-B14F-4D97-AF65-F5344CB8AC3E}">
        <p14:creationId xmlns:p14="http://schemas.microsoft.com/office/powerpoint/2010/main" val="128348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11CF661-0737-4175-BB5E-2FF150150045}"/>
              </a:ext>
            </a:extLst>
          </p:cNvPr>
          <p:cNvSpPr txBox="1"/>
          <p:nvPr/>
        </p:nvSpPr>
        <p:spPr>
          <a:xfrm>
            <a:off x="1850571" y="279809"/>
            <a:ext cx="8490857" cy="5786199"/>
          </a:xfrm>
          <a:prstGeom prst="rect">
            <a:avLst/>
          </a:prstGeom>
          <a:noFill/>
        </p:spPr>
        <p:txBody>
          <a:bodyPr wrap="square" rtlCol="0">
            <a:spAutoFit/>
          </a:bodyPr>
          <a:lstStyle/>
          <a:p>
            <a:pPr algn="ctr"/>
            <a:r>
              <a:rPr lang="en-US" sz="4000" b="1" i="1" dirty="0">
                <a:solidFill>
                  <a:srgbClr val="FFFF00"/>
                </a:solidFill>
                <a:latin typeface="Calibri" panose="020F0502020204030204" pitchFamily="34" charset="0"/>
                <a:cs typeface="Times New Roman" panose="02020603050405020304" pitchFamily="18" charset="0"/>
              </a:rPr>
              <a:t>Nevada Division of Minerals</a:t>
            </a:r>
          </a:p>
          <a:p>
            <a:pPr algn="ctr"/>
            <a:endParaRPr lang="en-US" sz="4000" b="1" i="1" dirty="0">
              <a:solidFill>
                <a:srgbClr val="FFFF00"/>
              </a:solidFill>
              <a:latin typeface="Calibri" panose="020F0502020204030204" pitchFamily="34" charset="0"/>
              <a:cs typeface="Times New Roman" panose="02020603050405020304" pitchFamily="18" charset="0"/>
            </a:endParaRPr>
          </a:p>
          <a:p>
            <a:r>
              <a:rPr lang="en-US" b="1" i="1" dirty="0">
                <a:solidFill>
                  <a:srgbClr val="FFFF00"/>
                </a:solidFill>
                <a:latin typeface="Calibri" panose="020F0502020204030204" pitchFamily="34" charset="0"/>
                <a:cs typeface="Times New Roman" panose="02020603050405020304" pitchFamily="18" charset="0"/>
              </a:rPr>
              <a:t>Mission - </a:t>
            </a:r>
          </a:p>
          <a:p>
            <a:pPr marL="342900" indent="-342900">
              <a:buFont typeface="Arial" panose="020B0604020202020204" pitchFamily="34" charset="0"/>
              <a:buChar char="•"/>
            </a:pPr>
            <a:r>
              <a:rPr lang="en-US" b="1" i="0" dirty="0">
                <a:solidFill>
                  <a:srgbClr val="FFFF00"/>
                </a:solidFill>
                <a:effectLst/>
                <a:latin typeface="Calibri" panose="020F0502020204030204" pitchFamily="34" charset="0"/>
                <a:cs typeface="Calibri" panose="020F0502020204030204" pitchFamily="34" charset="0"/>
              </a:rPr>
              <a:t>To encourage and assist in the responsible exploration for and the production of minerals, oil, gas, and geothermal energy</a:t>
            </a:r>
          </a:p>
          <a:p>
            <a:pPr marL="342900" indent="-342900">
              <a:buFont typeface="Arial" panose="020B0604020202020204" pitchFamily="34" charset="0"/>
              <a:buChar char="•"/>
            </a:pPr>
            <a:r>
              <a:rPr lang="en-US" b="1" dirty="0">
                <a:solidFill>
                  <a:srgbClr val="FFFF00"/>
                </a:solidFill>
                <a:latin typeface="Calibri" panose="020F0502020204030204" pitchFamily="34" charset="0"/>
                <a:cs typeface="Calibri" panose="020F0502020204030204" pitchFamily="34" charset="0"/>
              </a:rPr>
              <a:t>P</a:t>
            </a:r>
            <a:r>
              <a:rPr lang="en-US" b="1" i="0" dirty="0">
                <a:solidFill>
                  <a:srgbClr val="FFFF00"/>
                </a:solidFill>
                <a:effectLst/>
                <a:latin typeface="Calibri" panose="020F0502020204030204" pitchFamily="34" charset="0"/>
                <a:cs typeface="Calibri" panose="020F0502020204030204" pitchFamily="34" charset="0"/>
              </a:rPr>
              <a:t>rovide for public safety by identifying, ranking and securing dangerous conditions at mines that are no longer operating</a:t>
            </a:r>
            <a:endParaRPr lang="en-US" b="1" dirty="0">
              <a:solidFill>
                <a:srgbClr val="FFFF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a:solidFill>
                  <a:srgbClr val="FFFF00"/>
                </a:solidFill>
                <a:latin typeface="Calibri" panose="020F0502020204030204" pitchFamily="34" charset="0"/>
                <a:cs typeface="Calibri" panose="020F0502020204030204" pitchFamily="34" charset="0"/>
              </a:rPr>
              <a:t>C</a:t>
            </a:r>
            <a:r>
              <a:rPr lang="en-US" b="1" i="0" dirty="0">
                <a:solidFill>
                  <a:srgbClr val="FFFF00"/>
                </a:solidFill>
                <a:effectLst/>
                <a:latin typeface="Calibri" panose="020F0502020204030204" pitchFamily="34" charset="0"/>
                <a:cs typeface="Calibri" panose="020F0502020204030204" pitchFamily="34" charset="0"/>
              </a:rPr>
              <a:t>ollecting and disseminating information on </a:t>
            </a:r>
            <a:r>
              <a:rPr lang="en-US" b="1" dirty="0">
                <a:solidFill>
                  <a:srgbClr val="FFFF00"/>
                </a:solidFill>
                <a:latin typeface="Calibri" panose="020F0502020204030204" pitchFamily="34" charset="0"/>
                <a:cs typeface="Calibri" panose="020F0502020204030204" pitchFamily="34" charset="0"/>
              </a:rPr>
              <a:t>e</a:t>
            </a:r>
            <a:r>
              <a:rPr lang="en-US" b="1" i="0" dirty="0">
                <a:solidFill>
                  <a:srgbClr val="FFFF00"/>
                </a:solidFill>
                <a:effectLst/>
                <a:latin typeface="Calibri" panose="020F0502020204030204" pitchFamily="34" charset="0"/>
                <a:cs typeface="Calibri" panose="020F0502020204030204" pitchFamily="34" charset="0"/>
              </a:rPr>
              <a:t>xploration, production, and related topics.</a:t>
            </a:r>
          </a:p>
          <a:p>
            <a:r>
              <a:rPr lang="en-US" b="1" dirty="0">
                <a:solidFill>
                  <a:srgbClr val="FFFF00"/>
                </a:solidFill>
                <a:latin typeface="Calibri" panose="020F0502020204030204" pitchFamily="34" charset="0"/>
                <a:cs typeface="Calibri" panose="020F0502020204030204" pitchFamily="34" charset="0"/>
              </a:rPr>
              <a:t>Statutes</a:t>
            </a:r>
          </a:p>
          <a:p>
            <a:pPr marL="285750" indent="-285750">
              <a:buFont typeface="Arial" panose="020B0604020202020204" pitchFamily="34" charset="0"/>
              <a:buChar char="•"/>
            </a:pPr>
            <a:r>
              <a:rPr lang="en-US" b="1" i="0" dirty="0">
                <a:solidFill>
                  <a:srgbClr val="FFFF00"/>
                </a:solidFill>
                <a:effectLst/>
                <a:latin typeface="Calibri" panose="020F0502020204030204" pitchFamily="34" charset="0"/>
                <a:cs typeface="Calibri" panose="020F0502020204030204" pitchFamily="34" charset="0"/>
              </a:rPr>
              <a:t>NRS &amp; NAC 522 – Oil and Gas</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Calibri" panose="020F0502020204030204" pitchFamily="34" charset="0"/>
              </a:rPr>
              <a:t>NRS &amp; NAC 534A – Geothermal Resources</a:t>
            </a:r>
          </a:p>
          <a:p>
            <a:pPr marL="285750" indent="-285750">
              <a:buFont typeface="Arial" panose="020B0604020202020204" pitchFamily="34" charset="0"/>
              <a:buChar char="•"/>
            </a:pPr>
            <a:r>
              <a:rPr lang="en-US" b="1" i="0" dirty="0">
                <a:solidFill>
                  <a:srgbClr val="FFFF00"/>
                </a:solidFill>
                <a:effectLst/>
                <a:latin typeface="Calibri" panose="020F0502020204030204" pitchFamily="34" charset="0"/>
                <a:cs typeface="Calibri" panose="020F0502020204030204" pitchFamily="34" charset="0"/>
              </a:rPr>
              <a:t>NRS &amp; NAC 534B – Dissolved Mineral Resource Exploration</a:t>
            </a:r>
          </a:p>
          <a:p>
            <a:endParaRPr lang="en-US" b="1" i="0" dirty="0">
              <a:solidFill>
                <a:srgbClr val="FFFF00"/>
              </a:solidFill>
              <a:effectLst/>
              <a:latin typeface="Calibri" panose="020F0502020204030204" pitchFamily="34" charset="0"/>
              <a:cs typeface="Calibri" panose="020F0502020204030204" pitchFamily="34" charset="0"/>
            </a:endParaRPr>
          </a:p>
          <a:p>
            <a:r>
              <a:rPr lang="en-US" sz="2000" b="1" i="1" dirty="0">
                <a:solidFill>
                  <a:srgbClr val="FFFF00"/>
                </a:solidFill>
                <a:latin typeface="Calibri" panose="020F0502020204030204" pitchFamily="34" charset="0"/>
                <a:cs typeface="Calibri" panose="020F0502020204030204" pitchFamily="34" charset="0"/>
              </a:rPr>
              <a:t>Source of Funding </a:t>
            </a:r>
            <a:r>
              <a:rPr lang="en-US" b="1" dirty="0">
                <a:solidFill>
                  <a:srgbClr val="FFFF0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Calibri" panose="020F0502020204030204" pitchFamily="34" charset="0"/>
              </a:rPr>
              <a:t>F</a:t>
            </a:r>
            <a:r>
              <a:rPr lang="en-US" b="1" i="0" dirty="0">
                <a:solidFill>
                  <a:srgbClr val="FFFF00"/>
                </a:solidFill>
                <a:effectLst/>
                <a:latin typeface="Calibri" panose="020F0502020204030204" pitchFamily="34" charset="0"/>
                <a:cs typeface="Calibri" panose="020F0502020204030204" pitchFamily="34" charset="0"/>
              </a:rPr>
              <a:t>ees and assessments from the </a:t>
            </a:r>
            <a:r>
              <a:rPr lang="en-US" b="1" dirty="0">
                <a:solidFill>
                  <a:srgbClr val="FFFF00"/>
                </a:solidFill>
                <a:latin typeface="Calibri" panose="020F0502020204030204" pitchFamily="34" charset="0"/>
                <a:cs typeface="Calibri" panose="020F0502020204030204" pitchFamily="34" charset="0"/>
              </a:rPr>
              <a:t>o</a:t>
            </a:r>
            <a:r>
              <a:rPr lang="en-US" b="1" i="0" dirty="0">
                <a:solidFill>
                  <a:srgbClr val="FFFF00"/>
                </a:solidFill>
                <a:effectLst/>
                <a:latin typeface="Calibri" panose="020F0502020204030204" pitchFamily="34" charset="0"/>
                <a:cs typeface="Calibri" panose="020F0502020204030204" pitchFamily="34" charset="0"/>
              </a:rPr>
              <a:t>il, gas, and geothermal industries. </a:t>
            </a:r>
          </a:p>
          <a:p>
            <a:pPr marL="285750" indent="-285750">
              <a:buFont typeface="Arial" panose="020B0604020202020204" pitchFamily="34" charset="0"/>
              <a:buChar char="•"/>
            </a:pPr>
            <a:r>
              <a:rPr lang="en-US" b="1" dirty="0">
                <a:solidFill>
                  <a:srgbClr val="FFFF00"/>
                </a:solidFill>
                <a:latin typeface="Calibri" panose="020F0502020204030204" pitchFamily="34" charset="0"/>
                <a:cs typeface="Calibri" panose="020F0502020204030204" pitchFamily="34" charset="0"/>
              </a:rPr>
              <a:t>N</a:t>
            </a:r>
            <a:r>
              <a:rPr lang="en-US" b="1" i="0" dirty="0">
                <a:solidFill>
                  <a:srgbClr val="FFFF00"/>
                </a:solidFill>
                <a:effectLst/>
                <a:latin typeface="Calibri" panose="020F0502020204030204" pitchFamily="34" charset="0"/>
                <a:cs typeface="Calibri" panose="020F0502020204030204" pitchFamily="34" charset="0"/>
              </a:rPr>
              <a:t>o State general funds in the division's budget. 	</a:t>
            </a:r>
            <a:endParaRPr lang="en-US" dirty="0">
              <a:solidFill>
                <a:srgbClr val="3C3C3C"/>
              </a:solidFill>
              <a:latin typeface="Arial" panose="020B0604020202020204" pitchFamily="34" charset="0"/>
              <a:cs typeface="Calibri" panose="020F0502020204030204" pitchFamily="34" charset="0"/>
            </a:endParaRPr>
          </a:p>
          <a:p>
            <a:endParaRPr lang="en-US"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7219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46B2528-259C-40BA-B3FF-99D3A7F91850}"/>
              </a:ext>
            </a:extLst>
          </p:cNvPr>
          <p:cNvSpPr txBox="1"/>
          <p:nvPr/>
        </p:nvSpPr>
        <p:spPr>
          <a:xfrm>
            <a:off x="2978734" y="222606"/>
            <a:ext cx="6097554" cy="369332"/>
          </a:xfrm>
          <a:prstGeom prst="rect">
            <a:avLst/>
          </a:prstGeom>
          <a:noFill/>
        </p:spPr>
        <p:txBody>
          <a:bodyPr wrap="square">
            <a:spAutoFit/>
          </a:bodyPr>
          <a:lstStyle/>
          <a:p>
            <a:pPr algn="ctr"/>
            <a:r>
              <a:rPr lang="en-US" b="1" i="1">
                <a:solidFill>
                  <a:srgbClr val="FFFF00"/>
                </a:solidFill>
                <a:latin typeface="Calibri" panose="020F0502020204030204" pitchFamily="34" charset="0"/>
                <a:cs typeface="Times New Roman" panose="02020603050405020304" pitchFamily="18" charset="0"/>
              </a:rPr>
              <a:t>Active Oil Leases in Nevada on Federal Lands</a:t>
            </a:r>
            <a:endParaRPr lang="en-US" sz="1800" b="1" i="1" dirty="0">
              <a:solidFill>
                <a:srgbClr val="FFFF00"/>
              </a:solidFill>
              <a:latin typeface="Calibri" panose="020F0502020204030204" pitchFamily="34" charset="0"/>
              <a:cs typeface="Calibri" panose="020F0502020204030204" pitchFamily="34" charset="0"/>
            </a:endParaRPr>
          </a:p>
        </p:txBody>
      </p:sp>
      <p:pic>
        <p:nvPicPr>
          <p:cNvPr id="7" name="Picture 6" descr="A map of the state of nevada&#10;&#10;Description automatically generated">
            <a:extLst>
              <a:ext uri="{FF2B5EF4-FFF2-40B4-BE49-F238E27FC236}">
                <a16:creationId xmlns:a16="http://schemas.microsoft.com/office/drawing/2014/main" id="{8BCFC17F-0ABD-8B87-9674-7F05E3A60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0897" y="73241"/>
            <a:ext cx="8210206" cy="6711518"/>
          </a:xfrm>
          <a:prstGeom prst="rect">
            <a:avLst/>
          </a:prstGeom>
        </p:spPr>
      </p:pic>
    </p:spTree>
    <p:extLst>
      <p:ext uri="{BB962C8B-B14F-4D97-AF65-F5344CB8AC3E}">
        <p14:creationId xmlns:p14="http://schemas.microsoft.com/office/powerpoint/2010/main" val="1107551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DC9B7F11-5467-42F5-9A61-2A35FAD2BA19}"/>
              </a:ext>
            </a:extLst>
          </p:cNvPr>
          <p:cNvSpPr txBox="1"/>
          <p:nvPr/>
        </p:nvSpPr>
        <p:spPr>
          <a:xfrm>
            <a:off x="1950032" y="104711"/>
            <a:ext cx="8490857" cy="4001095"/>
          </a:xfrm>
          <a:prstGeom prst="rect">
            <a:avLst/>
          </a:prstGeom>
          <a:noFill/>
        </p:spPr>
        <p:txBody>
          <a:bodyPr wrap="square" rtlCol="0">
            <a:spAutoFit/>
          </a:bodyPr>
          <a:lstStyle/>
          <a:p>
            <a:pPr algn="ctr"/>
            <a:r>
              <a:rPr lang="en-US" sz="2400" b="1" i="1" dirty="0">
                <a:solidFill>
                  <a:srgbClr val="FFFF00"/>
                </a:solidFill>
                <a:latin typeface="Calibri" panose="020F0502020204030204" pitchFamily="34" charset="0"/>
                <a:cs typeface="Times New Roman" panose="02020603050405020304" pitchFamily="18" charset="0"/>
              </a:rPr>
              <a:t>Oil Exploration Drilling and Permitting</a:t>
            </a:r>
          </a:p>
          <a:p>
            <a:endParaRPr lang="en-US" sz="1400" b="1" dirty="0">
              <a:solidFill>
                <a:srgbClr val="FFFF00"/>
              </a:solidFill>
              <a:latin typeface="Calibri" panose="020F0502020204030204" pitchFamily="34" charset="0"/>
              <a:cs typeface="Calibri" panose="020F0502020204030204" pitchFamily="34" charset="0"/>
            </a:endParaRPr>
          </a:p>
          <a:p>
            <a:r>
              <a:rPr lang="en-US" sz="2000" b="1" i="1" dirty="0">
                <a:solidFill>
                  <a:srgbClr val="FFFF00"/>
                </a:solidFill>
                <a:latin typeface="Calibri" panose="020F0502020204030204" pitchFamily="34" charset="0"/>
                <a:cs typeface="Calibri" panose="020F0502020204030204" pitchFamily="34" charset="0"/>
              </a:rPr>
              <a:t>West Grant Canyon Development, LLC - Railroad Valley, Nye County</a:t>
            </a:r>
          </a:p>
          <a:p>
            <a:pPr marL="285750" indent="-285750">
              <a:buFont typeface="Arial" panose="020B0604020202020204" pitchFamily="34" charset="0"/>
              <a:buChar char="•"/>
            </a:pPr>
            <a:r>
              <a:rPr lang="en-US" sz="1400" b="1" dirty="0">
                <a:solidFill>
                  <a:srgbClr val="FFFF00"/>
                </a:solidFill>
                <a:latin typeface="Calibri" panose="020F0502020204030204" pitchFamily="34" charset="0"/>
                <a:cs typeface="Times New Roman" panose="02020603050405020304" pitchFamily="18" charset="0"/>
              </a:rPr>
              <a:t>Butterfield Federal 1, approved June 2019, Completed &amp; Plugged June 2023</a:t>
            </a:r>
          </a:p>
          <a:p>
            <a:pPr marL="342900" indent="-342900">
              <a:buFont typeface="Arial" panose="020B0604020202020204" pitchFamily="34" charset="0"/>
              <a:buChar char="•"/>
            </a:pPr>
            <a:endParaRPr lang="en-US" sz="1400" b="1" i="0" dirty="0">
              <a:solidFill>
                <a:srgbClr val="FFFF00"/>
              </a:solidFill>
              <a:effectLst/>
              <a:latin typeface="Calibri" panose="020F0502020204030204" pitchFamily="34" charset="0"/>
              <a:cs typeface="Times New Roman" panose="02020603050405020304" pitchFamily="18" charset="0"/>
            </a:endParaRPr>
          </a:p>
          <a:p>
            <a:r>
              <a:rPr lang="en-US" sz="2000" b="1" i="1" dirty="0">
                <a:solidFill>
                  <a:srgbClr val="FFFF00"/>
                </a:solidFill>
                <a:latin typeface="Calibri" panose="020F0502020204030204" pitchFamily="34" charset="0"/>
                <a:cs typeface="Calibri" panose="020F0502020204030204" pitchFamily="34" charset="0"/>
              </a:rPr>
              <a:t>Great Basin Operating, LLC – North Diamond Valley, Elko County</a:t>
            </a:r>
          </a:p>
          <a:p>
            <a:pPr marL="285750" indent="-285750">
              <a:buFont typeface="Arial" panose="020B0604020202020204" pitchFamily="34" charset="0"/>
              <a:buChar char="•"/>
            </a:pPr>
            <a:r>
              <a:rPr lang="en-US" sz="1400" b="1" i="0" dirty="0">
                <a:solidFill>
                  <a:srgbClr val="FFFF00"/>
                </a:solidFill>
                <a:effectLst/>
                <a:latin typeface="Calibri" panose="020F0502020204030204" pitchFamily="34" charset="0"/>
                <a:cs typeface="Calibri" panose="020F0502020204030204" pitchFamily="34" charset="0"/>
              </a:rPr>
              <a:t>North Diamon Valley 1-27, Approved July 2022, </a:t>
            </a:r>
            <a:r>
              <a:rPr lang="en-US" sz="1400" b="1" dirty="0">
                <a:solidFill>
                  <a:srgbClr val="FFFF00"/>
                </a:solidFill>
                <a:latin typeface="Calibri" panose="020F0502020204030204" pitchFamily="34" charset="0"/>
                <a:cs typeface="Calibri" panose="020F0502020204030204" pitchFamily="34" charset="0"/>
              </a:rPr>
              <a:t>Temp-Abandoned </a:t>
            </a:r>
            <a:r>
              <a:rPr lang="en-US" sz="1400" b="1" i="0" dirty="0">
                <a:solidFill>
                  <a:srgbClr val="FFFF00"/>
                </a:solidFill>
                <a:effectLst/>
                <a:latin typeface="Calibri" panose="020F0502020204030204" pitchFamily="34" charset="0"/>
                <a:cs typeface="Calibri" panose="020F0502020204030204" pitchFamily="34" charset="0"/>
              </a:rPr>
              <a:t>September 2023</a:t>
            </a:r>
          </a:p>
          <a:p>
            <a:r>
              <a:rPr lang="en-US" sz="1400" b="1" dirty="0">
                <a:solidFill>
                  <a:srgbClr val="FFFF00"/>
                </a:solidFill>
                <a:latin typeface="Calibri" panose="020F0502020204030204" pitchFamily="34" charset="0"/>
                <a:cs typeface="Calibri" panose="020F0502020204030204" pitchFamily="34" charset="0"/>
              </a:rPr>
              <a:t>	</a:t>
            </a:r>
            <a:endParaRPr lang="en-US" sz="1400" b="1" i="0" dirty="0">
              <a:solidFill>
                <a:srgbClr val="FFFF00"/>
              </a:solidFill>
              <a:effectLst/>
              <a:latin typeface="Calibri" panose="020F0502020204030204" pitchFamily="34" charset="0"/>
              <a:cs typeface="Calibri" panose="020F0502020204030204" pitchFamily="34" charset="0"/>
            </a:endParaRPr>
          </a:p>
          <a:p>
            <a:r>
              <a:rPr lang="en-US" sz="2000" b="1" i="1" dirty="0">
                <a:solidFill>
                  <a:srgbClr val="FFFF00"/>
                </a:solidFill>
                <a:latin typeface="Calibri" panose="020F0502020204030204" pitchFamily="34" charset="0"/>
                <a:cs typeface="Times New Roman" panose="02020603050405020304" pitchFamily="18" charset="0"/>
              </a:rPr>
              <a:t>Hussey Oil &amp; Gas Ventures, LLC- Grant Canyon, Nye County</a:t>
            </a:r>
          </a:p>
          <a:p>
            <a:pPr marL="342900" indent="-342900">
              <a:buFont typeface="Arial" panose="020B0604020202020204" pitchFamily="34" charset="0"/>
              <a:buChar char="•"/>
            </a:pPr>
            <a:r>
              <a:rPr lang="en-US" sz="1400" b="1" dirty="0">
                <a:solidFill>
                  <a:srgbClr val="FFFF00"/>
                </a:solidFill>
                <a:latin typeface="Calibri" panose="020F0502020204030204" pitchFamily="34" charset="0"/>
                <a:cs typeface="Times New Roman" panose="02020603050405020304" pitchFamily="18" charset="0"/>
              </a:rPr>
              <a:t>Permitted Soda Spring 1-22, approved February, expires in 2025</a:t>
            </a:r>
            <a:endParaRPr lang="en-US" sz="1400" b="1" i="0" dirty="0">
              <a:solidFill>
                <a:srgbClr val="FFFF00"/>
              </a:solidFill>
              <a:effectLst/>
              <a:latin typeface="Calibri" panose="020F0502020204030204" pitchFamily="34" charset="0"/>
              <a:cs typeface="Calibri" panose="020F0502020204030204" pitchFamily="34" charset="0"/>
            </a:endParaRPr>
          </a:p>
          <a:p>
            <a:r>
              <a:rPr lang="en-US" sz="1400" b="1" dirty="0">
                <a:solidFill>
                  <a:srgbClr val="FFFF00"/>
                </a:solidFill>
                <a:latin typeface="Calibri" panose="020F0502020204030204" pitchFamily="34" charset="0"/>
                <a:cs typeface="Calibri" panose="020F0502020204030204" pitchFamily="34" charset="0"/>
              </a:rPr>
              <a:t>	, </a:t>
            </a:r>
          </a:p>
          <a:p>
            <a:r>
              <a:rPr lang="en-US" sz="2000" b="1" i="1" dirty="0">
                <a:solidFill>
                  <a:srgbClr val="FFFF00"/>
                </a:solidFill>
                <a:latin typeface="Calibri" panose="020F0502020204030204" pitchFamily="34" charset="0"/>
                <a:cs typeface="Times New Roman" panose="02020603050405020304" pitchFamily="18" charset="0"/>
              </a:rPr>
              <a:t>Hussey Oil &amp; Gas Ventures, LLC- Grant Canyon, Nye County</a:t>
            </a:r>
          </a:p>
          <a:p>
            <a:pPr marL="342900" indent="-342900">
              <a:buFont typeface="Arial" panose="020B0604020202020204" pitchFamily="34" charset="0"/>
              <a:buChar char="•"/>
            </a:pPr>
            <a:r>
              <a:rPr lang="en-US" sz="1400" b="1" dirty="0">
                <a:solidFill>
                  <a:srgbClr val="FFFF00"/>
                </a:solidFill>
                <a:latin typeface="Calibri" panose="020F0502020204030204" pitchFamily="34" charset="0"/>
                <a:cs typeface="Times New Roman" panose="02020603050405020304" pitchFamily="18" charset="0"/>
              </a:rPr>
              <a:t>Permitted North Grant Canyon 1-8, approved February, expires in 2025</a:t>
            </a:r>
          </a:p>
          <a:p>
            <a:endParaRPr lang="en-US" sz="1400" b="1" i="0" dirty="0">
              <a:solidFill>
                <a:srgbClr val="FFFF00"/>
              </a:solidFill>
              <a:effectLst/>
              <a:latin typeface="Calibri" panose="020F0502020204030204" pitchFamily="34" charset="0"/>
              <a:cs typeface="Calibri" panose="020F0502020204030204" pitchFamily="34" charset="0"/>
            </a:endParaRPr>
          </a:p>
          <a:p>
            <a:endParaRPr lang="en-US" b="1" dirty="0">
              <a:solidFill>
                <a:srgbClr val="FFFF00"/>
              </a:solidFill>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9A5FABD1-9CDA-478A-BB0B-87A0645B4C32}"/>
              </a:ext>
            </a:extLst>
          </p:cNvPr>
          <p:cNvGraphicFramePr>
            <a:graphicFrameLocks noGrp="1"/>
          </p:cNvGraphicFramePr>
          <p:nvPr>
            <p:extLst>
              <p:ext uri="{D42A27DB-BD31-4B8C-83A1-F6EECF244321}">
                <p14:modId xmlns:p14="http://schemas.microsoft.com/office/powerpoint/2010/main" val="1809162475"/>
              </p:ext>
            </p:extLst>
          </p:nvPr>
        </p:nvGraphicFramePr>
        <p:xfrm>
          <a:off x="424813" y="3786577"/>
          <a:ext cx="11338564" cy="2490398"/>
        </p:xfrm>
        <a:graphic>
          <a:graphicData uri="http://schemas.openxmlformats.org/drawingml/2006/table">
            <a:tbl>
              <a:tblPr>
                <a:tableStyleId>{5C22544A-7EE6-4342-B048-85BDC9FD1C3A}</a:tableStyleId>
              </a:tblPr>
              <a:tblGrid>
                <a:gridCol w="1954924">
                  <a:extLst>
                    <a:ext uri="{9D8B030D-6E8A-4147-A177-3AD203B41FA5}">
                      <a16:colId xmlns:a16="http://schemas.microsoft.com/office/drawing/2014/main" val="4161154830"/>
                    </a:ext>
                  </a:extLst>
                </a:gridCol>
                <a:gridCol w="781970">
                  <a:extLst>
                    <a:ext uri="{9D8B030D-6E8A-4147-A177-3AD203B41FA5}">
                      <a16:colId xmlns:a16="http://schemas.microsoft.com/office/drawing/2014/main" val="1796912231"/>
                    </a:ext>
                  </a:extLst>
                </a:gridCol>
                <a:gridCol w="781970">
                  <a:extLst>
                    <a:ext uri="{9D8B030D-6E8A-4147-A177-3AD203B41FA5}">
                      <a16:colId xmlns:a16="http://schemas.microsoft.com/office/drawing/2014/main" val="840700135"/>
                    </a:ext>
                  </a:extLst>
                </a:gridCol>
                <a:gridCol w="781970">
                  <a:extLst>
                    <a:ext uri="{9D8B030D-6E8A-4147-A177-3AD203B41FA5}">
                      <a16:colId xmlns:a16="http://schemas.microsoft.com/office/drawing/2014/main" val="729982242"/>
                    </a:ext>
                  </a:extLst>
                </a:gridCol>
                <a:gridCol w="781970">
                  <a:extLst>
                    <a:ext uri="{9D8B030D-6E8A-4147-A177-3AD203B41FA5}">
                      <a16:colId xmlns:a16="http://schemas.microsoft.com/office/drawing/2014/main" val="1940560427"/>
                    </a:ext>
                  </a:extLst>
                </a:gridCol>
                <a:gridCol w="781970">
                  <a:extLst>
                    <a:ext uri="{9D8B030D-6E8A-4147-A177-3AD203B41FA5}">
                      <a16:colId xmlns:a16="http://schemas.microsoft.com/office/drawing/2014/main" val="1985046596"/>
                    </a:ext>
                  </a:extLst>
                </a:gridCol>
                <a:gridCol w="781970">
                  <a:extLst>
                    <a:ext uri="{9D8B030D-6E8A-4147-A177-3AD203B41FA5}">
                      <a16:colId xmlns:a16="http://schemas.microsoft.com/office/drawing/2014/main" val="132963994"/>
                    </a:ext>
                  </a:extLst>
                </a:gridCol>
                <a:gridCol w="781970">
                  <a:extLst>
                    <a:ext uri="{9D8B030D-6E8A-4147-A177-3AD203B41FA5}">
                      <a16:colId xmlns:a16="http://schemas.microsoft.com/office/drawing/2014/main" val="2299307883"/>
                    </a:ext>
                  </a:extLst>
                </a:gridCol>
                <a:gridCol w="781970">
                  <a:extLst>
                    <a:ext uri="{9D8B030D-6E8A-4147-A177-3AD203B41FA5}">
                      <a16:colId xmlns:a16="http://schemas.microsoft.com/office/drawing/2014/main" val="2790840890"/>
                    </a:ext>
                  </a:extLst>
                </a:gridCol>
                <a:gridCol w="781970">
                  <a:extLst>
                    <a:ext uri="{9D8B030D-6E8A-4147-A177-3AD203B41FA5}">
                      <a16:colId xmlns:a16="http://schemas.microsoft.com/office/drawing/2014/main" val="1074327497"/>
                    </a:ext>
                  </a:extLst>
                </a:gridCol>
                <a:gridCol w="781970">
                  <a:extLst>
                    <a:ext uri="{9D8B030D-6E8A-4147-A177-3AD203B41FA5}">
                      <a16:colId xmlns:a16="http://schemas.microsoft.com/office/drawing/2014/main" val="4025192930"/>
                    </a:ext>
                  </a:extLst>
                </a:gridCol>
                <a:gridCol w="781970">
                  <a:extLst>
                    <a:ext uri="{9D8B030D-6E8A-4147-A177-3AD203B41FA5}">
                      <a16:colId xmlns:a16="http://schemas.microsoft.com/office/drawing/2014/main" val="46215057"/>
                    </a:ext>
                  </a:extLst>
                </a:gridCol>
                <a:gridCol w="781970">
                  <a:extLst>
                    <a:ext uri="{9D8B030D-6E8A-4147-A177-3AD203B41FA5}">
                      <a16:colId xmlns:a16="http://schemas.microsoft.com/office/drawing/2014/main" val="2906133638"/>
                    </a:ext>
                  </a:extLst>
                </a:gridCol>
              </a:tblGrid>
              <a:tr h="803354">
                <a:tc>
                  <a:txBody>
                    <a:bodyPr/>
                    <a:lstStyle/>
                    <a:p>
                      <a:pPr algn="ctr" fontAlgn="ctr"/>
                      <a:r>
                        <a:rPr lang="en-US" sz="1600" b="1" u="none" strike="noStrike" dirty="0">
                          <a:effectLst/>
                        </a:rPr>
                        <a:t>Permit Type</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Issued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Drilled</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Issued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Drilled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Issued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Drilled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Issued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Drilled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Issued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Drilled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Issued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a:effectLst/>
                        </a:rPr>
                        <a:t>Drilled</a:t>
                      </a:r>
                      <a:endParaRPr lang="en-US" sz="1600" b="1" i="0" u="none" strike="noStrike">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extLst>
                  <a:ext uri="{0D108BD9-81ED-4DB2-BD59-A6C34878D82A}">
                    <a16:rowId xmlns:a16="http://schemas.microsoft.com/office/drawing/2014/main" val="1121193993"/>
                  </a:ext>
                </a:extLst>
              </a:tr>
              <a:tr h="843522">
                <a:tc>
                  <a:txBody>
                    <a:bodyPr/>
                    <a:lstStyle/>
                    <a:p>
                      <a:pPr algn="ctr" fontAlgn="ctr"/>
                      <a:r>
                        <a:rPr lang="en-US" sz="1600" b="1" u="none" strike="noStrike" dirty="0">
                          <a:effectLst/>
                        </a:rPr>
                        <a:t>Year </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2018</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2018</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2019</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2019</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2020</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2020</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2021</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2021</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2022</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2022</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2023</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2023</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extLst>
                  <a:ext uri="{0D108BD9-81ED-4DB2-BD59-A6C34878D82A}">
                    <a16:rowId xmlns:a16="http://schemas.microsoft.com/office/drawing/2014/main" val="3013487952"/>
                  </a:ext>
                </a:extLst>
              </a:tr>
              <a:tr h="843522">
                <a:tc>
                  <a:txBody>
                    <a:bodyPr/>
                    <a:lstStyle/>
                    <a:p>
                      <a:pPr algn="ctr" fontAlgn="ctr"/>
                      <a:r>
                        <a:rPr lang="en-US" sz="1600" b="1" u="none" strike="noStrike" dirty="0">
                          <a:effectLst/>
                        </a:rPr>
                        <a:t>Oil &amp; Gas</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3</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3</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1</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4</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3</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1</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2</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1</a:t>
                      </a: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1</a:t>
                      </a:r>
                    </a:p>
                  </a:txBody>
                  <a:tcPr marL="9525" marR="9525" marT="9525" marB="0" anchor="ctr">
                    <a:solidFill>
                      <a:schemeClr val="tx2">
                        <a:lumMod val="60000"/>
                        <a:lumOff val="40000"/>
                      </a:schemeClr>
                    </a:solidFill>
                  </a:tcPr>
                </a:tc>
                <a:tc>
                  <a:txBody>
                    <a:bodyPr/>
                    <a:lstStyle/>
                    <a:p>
                      <a:pPr algn="ctr" fontAlgn="ctr"/>
                      <a:r>
                        <a:rPr lang="en-US" sz="1600" b="1"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60000"/>
                        <a:lumOff val="40000"/>
                      </a:schemeClr>
                    </a:solidFill>
                  </a:tcPr>
                </a:tc>
                <a:tc>
                  <a:txBody>
                    <a:bodyPr/>
                    <a:lstStyle/>
                    <a:p>
                      <a:pPr algn="ctr" fontAlgn="ctr"/>
                      <a:r>
                        <a:rPr lang="en-US" sz="1600" b="1" i="0" u="none" strike="noStrike" dirty="0">
                          <a:solidFill>
                            <a:srgbClr val="000000"/>
                          </a:solidFill>
                          <a:effectLst/>
                          <a:latin typeface="Times New Roman" panose="02020603050405020304" pitchFamily="18" charset="0"/>
                        </a:rPr>
                        <a:t>2</a:t>
                      </a:r>
                    </a:p>
                  </a:txBody>
                  <a:tcPr marL="9525" marR="9525" marT="9525" marB="0" anchor="ctr">
                    <a:solidFill>
                      <a:schemeClr val="tx2">
                        <a:lumMod val="60000"/>
                        <a:lumOff val="40000"/>
                      </a:schemeClr>
                    </a:solidFill>
                  </a:tcPr>
                </a:tc>
                <a:extLst>
                  <a:ext uri="{0D108BD9-81ED-4DB2-BD59-A6C34878D82A}">
                    <a16:rowId xmlns:a16="http://schemas.microsoft.com/office/drawing/2014/main" val="2796507147"/>
                  </a:ext>
                </a:extLst>
              </a:tr>
            </a:tbl>
          </a:graphicData>
        </a:graphic>
      </p:graphicFrame>
    </p:spTree>
    <p:extLst>
      <p:ext uri="{BB962C8B-B14F-4D97-AF65-F5344CB8AC3E}">
        <p14:creationId xmlns:p14="http://schemas.microsoft.com/office/powerpoint/2010/main" val="21440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6227E374-8ACD-4311-8D86-7207B9549B35}"/>
              </a:ext>
            </a:extLst>
          </p:cNvPr>
          <p:cNvSpPr txBox="1"/>
          <p:nvPr/>
        </p:nvSpPr>
        <p:spPr>
          <a:xfrm>
            <a:off x="1494631" y="465388"/>
            <a:ext cx="9202737" cy="1384995"/>
          </a:xfrm>
          <a:prstGeom prst="rect">
            <a:avLst/>
          </a:prstGeom>
          <a:noFill/>
        </p:spPr>
        <p:txBody>
          <a:bodyPr wrap="square" rtlCol="0">
            <a:spAutoFit/>
          </a:bodyPr>
          <a:lstStyle/>
          <a:p>
            <a:pPr algn="ctr"/>
            <a:r>
              <a:rPr lang="en-US" sz="3600" b="1" i="1" dirty="0">
                <a:solidFill>
                  <a:srgbClr val="FFFF00"/>
                </a:solidFill>
                <a:latin typeface="Calibri" panose="020F0502020204030204" pitchFamily="34" charset="0"/>
                <a:cs typeface="Times New Roman" panose="02020603050405020304" pitchFamily="18" charset="0"/>
              </a:rPr>
              <a:t>Future of Oil in Nevada</a:t>
            </a:r>
            <a:endParaRPr lang="en-US" sz="3600" b="1" i="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latin typeface="Calibri" panose="020F0502020204030204" pitchFamily="34" charset="0"/>
              <a:cs typeface="Calibri" panose="020F0502020204030204" pitchFamily="34" charset="0"/>
            </a:endParaRPr>
          </a:p>
          <a:p>
            <a:pPr algn="ctr"/>
            <a:endParaRPr lang="en-US" sz="2400" b="1" dirty="0">
              <a:solidFill>
                <a:srgbClr val="FFFF00"/>
              </a:solidFill>
              <a:cs typeface="Times New Roman" panose="02020603050405020304" pitchFamily="18" charset="0"/>
            </a:endParaRPr>
          </a:p>
        </p:txBody>
      </p:sp>
      <p:sp>
        <p:nvSpPr>
          <p:cNvPr id="11" name="TextBox 10">
            <a:extLst>
              <a:ext uri="{FF2B5EF4-FFF2-40B4-BE49-F238E27FC236}">
                <a16:creationId xmlns:a16="http://schemas.microsoft.com/office/drawing/2014/main" id="{2573A2ED-3628-45FA-80D4-344DD8B50BD9}"/>
              </a:ext>
            </a:extLst>
          </p:cNvPr>
          <p:cNvSpPr txBox="1"/>
          <p:nvPr/>
        </p:nvSpPr>
        <p:spPr>
          <a:xfrm>
            <a:off x="1607896" y="1895733"/>
            <a:ext cx="9089472" cy="3416320"/>
          </a:xfrm>
          <a:prstGeom prst="rect">
            <a:avLst/>
          </a:prstGeom>
          <a:noFill/>
        </p:spPr>
        <p:txBody>
          <a:bodyPr wrap="square">
            <a:spAutoFit/>
          </a:bodyPr>
          <a:lstStyle/>
          <a:p>
            <a:r>
              <a:rPr lang="en-US" b="1" dirty="0">
                <a:solidFill>
                  <a:srgbClr val="FFFF00"/>
                </a:solidFill>
              </a:rPr>
              <a:t>•	Reserves continue to decline-new discoveries could reverse this trend.</a:t>
            </a:r>
          </a:p>
          <a:p>
            <a:endParaRPr lang="en-US" b="1" dirty="0">
              <a:solidFill>
                <a:srgbClr val="FFFF00"/>
              </a:solidFill>
            </a:endParaRPr>
          </a:p>
          <a:p>
            <a:r>
              <a:rPr lang="en-US" b="1" dirty="0">
                <a:solidFill>
                  <a:srgbClr val="FFFF00"/>
                </a:solidFill>
              </a:rPr>
              <a:t>•	Geology of Nevada makes large new field discoveries difficult because of highly 	faulted and complex stratigraphy, plus volcanics can interfere with seismic </a:t>
            </a:r>
          </a:p>
          <a:p>
            <a:r>
              <a:rPr lang="en-US" b="1" dirty="0">
                <a:solidFill>
                  <a:srgbClr val="FFFF00"/>
                </a:solidFill>
              </a:rPr>
              <a:t>	interpretation. </a:t>
            </a:r>
          </a:p>
          <a:p>
            <a:endParaRPr lang="en-US" b="1" dirty="0">
              <a:solidFill>
                <a:srgbClr val="FFFF00"/>
              </a:solidFill>
            </a:endParaRPr>
          </a:p>
          <a:p>
            <a:r>
              <a:rPr lang="en-US" b="1" dirty="0">
                <a:solidFill>
                  <a:srgbClr val="FFFF00"/>
                </a:solidFill>
              </a:rPr>
              <a:t>•	Higher prices due to global instability could entice out of state operators to 	explore Nevada.</a:t>
            </a:r>
          </a:p>
          <a:p>
            <a:endParaRPr lang="en-US" b="1" dirty="0">
              <a:solidFill>
                <a:srgbClr val="FFFF00"/>
              </a:solidFill>
            </a:endParaRPr>
          </a:p>
          <a:p>
            <a:r>
              <a:rPr lang="en-US" b="1" dirty="0">
                <a:solidFill>
                  <a:srgbClr val="FFFF00"/>
                </a:solidFill>
              </a:rPr>
              <a:t>•	New techniques to extract from existing fields could increase production.</a:t>
            </a:r>
          </a:p>
          <a:p>
            <a:endParaRPr lang="en-US" b="1" dirty="0">
              <a:solidFill>
                <a:srgbClr val="FFFF00"/>
              </a:solidFill>
            </a:endParaRPr>
          </a:p>
          <a:p>
            <a:r>
              <a:rPr lang="en-US" b="1" dirty="0">
                <a:solidFill>
                  <a:srgbClr val="FFFF00"/>
                </a:solidFill>
              </a:rPr>
              <a:t>•	Inflation Reduction Act will change Onshore Oil &amp; Gas leasing rules on Federal land</a:t>
            </a:r>
            <a:endParaRPr lang="en-US" dirty="0"/>
          </a:p>
        </p:txBody>
      </p:sp>
    </p:spTree>
    <p:extLst>
      <p:ext uri="{BB962C8B-B14F-4D97-AF65-F5344CB8AC3E}">
        <p14:creationId xmlns:p14="http://schemas.microsoft.com/office/powerpoint/2010/main" val="1934522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3500000" scaled="1"/>
          <a:tileRect/>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F0C725-6B83-48D0-B717-0CCC8F9A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042"/>
            <a:ext cx="14208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B5E88BD2-ECF3-47D5-BD1B-05A6C82EE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2437" y="115371"/>
            <a:ext cx="14271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7B8C3B03-A268-4867-A9AC-2E19EFD43800}"/>
              </a:ext>
            </a:extLst>
          </p:cNvPr>
          <p:cNvSpPr txBox="1"/>
          <p:nvPr/>
        </p:nvSpPr>
        <p:spPr>
          <a:xfrm>
            <a:off x="1409699" y="418329"/>
            <a:ext cx="9202737" cy="646331"/>
          </a:xfrm>
          <a:prstGeom prst="rect">
            <a:avLst/>
          </a:prstGeom>
          <a:noFill/>
        </p:spPr>
        <p:txBody>
          <a:bodyPr wrap="square" rtlCol="0">
            <a:spAutoFit/>
          </a:bodyPr>
          <a:lstStyle/>
          <a:p>
            <a:pPr algn="ctr"/>
            <a:r>
              <a:rPr lang="en-US" sz="3600" b="1" i="1" dirty="0">
                <a:solidFill>
                  <a:srgbClr val="FFFF00"/>
                </a:solidFill>
                <a:latin typeface="Calibri" panose="020F0502020204030204" pitchFamily="34" charset="0"/>
                <a:cs typeface="Times New Roman" panose="02020603050405020304" pitchFamily="18" charset="0"/>
              </a:rPr>
              <a:t>Geothermal</a:t>
            </a:r>
            <a:endParaRPr lang="en-US" sz="3600" b="1" i="1" dirty="0">
              <a:solidFill>
                <a:srgbClr val="FFFF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0BE9B13-454E-5827-EB86-01CA2099232E}"/>
              </a:ext>
            </a:extLst>
          </p:cNvPr>
          <p:cNvPicPr>
            <a:picLocks noChangeAspect="1"/>
          </p:cNvPicPr>
          <p:nvPr/>
        </p:nvPicPr>
        <p:blipFill>
          <a:blip r:embed="rId5"/>
          <a:stretch>
            <a:fillRect/>
          </a:stretch>
        </p:blipFill>
        <p:spPr>
          <a:xfrm>
            <a:off x="7125807" y="2645922"/>
            <a:ext cx="3491442" cy="2334639"/>
          </a:xfrm>
          <a:prstGeom prst="rect">
            <a:avLst/>
          </a:prstGeom>
        </p:spPr>
      </p:pic>
      <p:pic>
        <p:nvPicPr>
          <p:cNvPr id="3" name="Picture 2">
            <a:extLst>
              <a:ext uri="{FF2B5EF4-FFF2-40B4-BE49-F238E27FC236}">
                <a16:creationId xmlns:a16="http://schemas.microsoft.com/office/drawing/2014/main" id="{9214CBE9-BD40-4314-568B-3167B8D749C4}"/>
              </a:ext>
            </a:extLst>
          </p:cNvPr>
          <p:cNvPicPr>
            <a:picLocks noChangeAspect="1"/>
          </p:cNvPicPr>
          <p:nvPr/>
        </p:nvPicPr>
        <p:blipFill>
          <a:blip r:embed="rId6"/>
          <a:stretch>
            <a:fillRect/>
          </a:stretch>
        </p:blipFill>
        <p:spPr>
          <a:xfrm>
            <a:off x="1573213" y="1758317"/>
            <a:ext cx="4108193" cy="4088006"/>
          </a:xfrm>
          <a:prstGeom prst="rect">
            <a:avLst/>
          </a:prstGeom>
        </p:spPr>
      </p:pic>
    </p:spTree>
    <p:extLst>
      <p:ext uri="{BB962C8B-B14F-4D97-AF65-F5344CB8AC3E}">
        <p14:creationId xmlns:p14="http://schemas.microsoft.com/office/powerpoint/2010/main" val="251514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78A0D95F6A9D4C981CB7DEA301E529" ma:contentTypeVersion="2" ma:contentTypeDescription="Create a new document." ma:contentTypeScope="" ma:versionID="49fe08a6f7776477952da2a86312c83f">
  <xsd:schema xmlns:xsd="http://www.w3.org/2001/XMLSchema" xmlns:xs="http://www.w3.org/2001/XMLSchema" xmlns:p="http://schemas.microsoft.com/office/2006/metadata/properties" xmlns:ns3="91533d2f-feb4-4582-a98a-d8fd99fd9490" targetNamespace="http://schemas.microsoft.com/office/2006/metadata/properties" ma:root="true" ma:fieldsID="3c771326b75822850211082a4c249d7d" ns3:_="">
    <xsd:import namespace="91533d2f-feb4-4582-a98a-d8fd99fd949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533d2f-feb4-4582-a98a-d8fd99fd94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8CC5DC-C63D-40A6-91EA-E37C95C1966B}">
  <ds:schemaRefs>
    <ds:schemaRef ds:uri="http://schemas.microsoft.com/sharepoint/v3/contenttype/forms"/>
  </ds:schemaRefs>
</ds:datastoreItem>
</file>

<file path=customXml/itemProps2.xml><?xml version="1.0" encoding="utf-8"?>
<ds:datastoreItem xmlns:ds="http://schemas.openxmlformats.org/officeDocument/2006/customXml" ds:itemID="{F35E1093-37C1-4C04-ADF7-718091A19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533d2f-feb4-4582-a98a-d8fd99fd9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6DB7E6-9369-4CE9-83F1-9B9B9F8C7C8B}">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91533d2f-feb4-4582-a98a-d8fd99fd949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11660</TotalTime>
  <Words>1781</Words>
  <Application>Microsoft Office PowerPoint</Application>
  <PresentationFormat>Widescreen</PresentationFormat>
  <Paragraphs>328</Paragraphs>
  <Slides>23</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Cortney Luxford</dc:creator>
  <cp:lastModifiedBy>Dustin Holcomb</cp:lastModifiedBy>
  <cp:revision>84</cp:revision>
  <cp:lastPrinted>2022-03-03T16:58:40Z</cp:lastPrinted>
  <dcterms:created xsi:type="dcterms:W3CDTF">2022-01-28T18:01:52Z</dcterms:created>
  <dcterms:modified xsi:type="dcterms:W3CDTF">2024-02-27T19:55:54Z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0x010100A278A0D95F6A9D4C981CB7DEA301E529</vt:lpwstr>
  </property>
</Properties>
</file>